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94" r:id="rId3"/>
  </p:sldMasterIdLst>
  <p:notesMasterIdLst>
    <p:notesMasterId r:id="rId24"/>
  </p:notesMasterIdLst>
  <p:sldIdLst>
    <p:sldId id="259" r:id="rId4"/>
    <p:sldId id="268" r:id="rId5"/>
    <p:sldId id="269" r:id="rId6"/>
    <p:sldId id="282" r:id="rId7"/>
    <p:sldId id="284" r:id="rId8"/>
    <p:sldId id="287" r:id="rId9"/>
    <p:sldId id="261" r:id="rId10"/>
    <p:sldId id="276" r:id="rId11"/>
    <p:sldId id="265" r:id="rId12"/>
    <p:sldId id="275" r:id="rId13"/>
    <p:sldId id="278" r:id="rId14"/>
    <p:sldId id="281" r:id="rId15"/>
    <p:sldId id="271" r:id="rId16"/>
    <p:sldId id="272" r:id="rId17"/>
    <p:sldId id="288" r:id="rId18"/>
    <p:sldId id="273" r:id="rId19"/>
    <p:sldId id="280" r:id="rId20"/>
    <p:sldId id="274" r:id="rId21"/>
    <p:sldId id="289" r:id="rId22"/>
    <p:sldId id="267" r:id="rId23"/>
  </p:sldIdLst>
  <p:sldSz cx="18288000" cy="10287000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Roboto" panose="02000000000000000000" pitchFamily="2" charset="0"/>
      <p:regular r:id="rId29"/>
      <p:bold r:id="rId30"/>
      <p:italic r:id="rId31"/>
      <p:boldItalic r:id="rId32"/>
    </p:embeddedFont>
    <p:embeddedFont>
      <p:font typeface="Trebuchet MS" panose="020B0603020202020204" pitchFamily="34" charset="0"/>
      <p:regular r:id="rId33"/>
      <p:bold r:id="rId34"/>
      <p:italic r:id="rId35"/>
      <p:boldItalic r:id="rId36"/>
    </p:embeddedFont>
    <p:embeddedFont>
      <p:font typeface="Wingdings 3" panose="05040102010807070707" pitchFamily="18" charset="2"/>
      <p:regular r:id="rId3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607" autoAdjust="0"/>
  </p:normalViewPr>
  <p:slideViewPr>
    <p:cSldViewPr>
      <p:cViewPr varScale="1">
        <p:scale>
          <a:sx n="54" d="100"/>
          <a:sy n="54" d="100"/>
        </p:scale>
        <p:origin x="114" y="5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2.fntdata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34" Type="http://schemas.openxmlformats.org/officeDocument/2006/relationships/font" Target="fonts/font10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5.fntdata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7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239B14-B1C7-494A-8CA6-8080BFA9688D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0C60D7F-6603-4EE6-B3C4-2AD61756B773}">
      <dgm:prSet/>
      <dgm:spPr/>
      <dgm:t>
        <a:bodyPr/>
        <a:lstStyle/>
        <a:p>
          <a:pPr algn="ctr"/>
          <a:r>
            <a:rPr lang="es-ES" dirty="0"/>
            <a:t>DIPUTACIÓN FORAL DE ÁLAVA</a:t>
          </a:r>
        </a:p>
      </dgm:t>
    </dgm:pt>
    <dgm:pt modelId="{BA19991A-B382-4126-883F-B60E46CB1FBF}" type="parTrans" cxnId="{FB1348AB-5B4E-41DF-985C-B9A68ACF25CC}">
      <dgm:prSet/>
      <dgm:spPr/>
      <dgm:t>
        <a:bodyPr/>
        <a:lstStyle/>
        <a:p>
          <a:endParaRPr lang="es-ES"/>
        </a:p>
      </dgm:t>
    </dgm:pt>
    <dgm:pt modelId="{EBB08932-240C-4407-B258-8AA326B14935}" type="sibTrans" cxnId="{FB1348AB-5B4E-41DF-985C-B9A68ACF25CC}">
      <dgm:prSet/>
      <dgm:spPr/>
      <dgm:t>
        <a:bodyPr/>
        <a:lstStyle/>
        <a:p>
          <a:endParaRPr lang="es-ES"/>
        </a:p>
      </dgm:t>
    </dgm:pt>
    <dgm:pt modelId="{C92CB454-E1F7-474A-906F-DF1FE5C3B874}">
      <dgm:prSet/>
      <dgm:spPr/>
      <dgm:t>
        <a:bodyPr/>
        <a:lstStyle/>
        <a:p>
          <a:r>
            <a:rPr lang="es-ES" dirty="0"/>
            <a:t>CUADRILLAS</a:t>
          </a:r>
        </a:p>
      </dgm:t>
    </dgm:pt>
    <dgm:pt modelId="{8026C431-74F7-41A3-A236-214756DDDD1A}" type="parTrans" cxnId="{EEC0A793-4489-407A-8F54-686D2DE9E0FA}">
      <dgm:prSet/>
      <dgm:spPr/>
      <dgm:t>
        <a:bodyPr/>
        <a:lstStyle/>
        <a:p>
          <a:endParaRPr lang="es-ES"/>
        </a:p>
      </dgm:t>
    </dgm:pt>
    <dgm:pt modelId="{848DDE3B-C97B-4FCF-9708-B4F1C3A02830}" type="sibTrans" cxnId="{EEC0A793-4489-407A-8F54-686D2DE9E0FA}">
      <dgm:prSet/>
      <dgm:spPr/>
      <dgm:t>
        <a:bodyPr/>
        <a:lstStyle/>
        <a:p>
          <a:endParaRPr lang="es-ES"/>
        </a:p>
      </dgm:t>
    </dgm:pt>
    <dgm:pt modelId="{797884E3-43C4-41DF-890A-4742BE62162A}">
      <dgm:prSet/>
      <dgm:spPr/>
      <dgm:t>
        <a:bodyPr/>
        <a:lstStyle/>
        <a:p>
          <a:r>
            <a:rPr lang="es-ES" dirty="0"/>
            <a:t>ASISTENCIA TÉCNICA: </a:t>
          </a:r>
        </a:p>
        <a:p>
          <a:r>
            <a:rPr lang="es-ES" dirty="0"/>
            <a:t>- Área técnica</a:t>
          </a:r>
        </a:p>
        <a:p>
          <a:r>
            <a:rPr lang="es-ES" dirty="0"/>
            <a:t>- Área de participación</a:t>
          </a:r>
        </a:p>
        <a:p>
          <a:r>
            <a:rPr lang="es-ES" dirty="0"/>
            <a:t>- Área de caracterización</a:t>
          </a:r>
        </a:p>
      </dgm:t>
    </dgm:pt>
    <dgm:pt modelId="{279245FE-953F-4306-BF38-6A92F57FC164}" type="parTrans" cxnId="{C6893966-4551-48F5-89FC-947D3927420E}">
      <dgm:prSet/>
      <dgm:spPr/>
      <dgm:t>
        <a:bodyPr/>
        <a:lstStyle/>
        <a:p>
          <a:endParaRPr lang="es-ES"/>
        </a:p>
      </dgm:t>
    </dgm:pt>
    <dgm:pt modelId="{3608CF46-39DF-4D04-B7A0-22459B6F0857}" type="sibTrans" cxnId="{C6893966-4551-48F5-89FC-947D3927420E}">
      <dgm:prSet/>
      <dgm:spPr/>
      <dgm:t>
        <a:bodyPr/>
        <a:lstStyle/>
        <a:p>
          <a:endParaRPr lang="es-ES"/>
        </a:p>
      </dgm:t>
    </dgm:pt>
    <dgm:pt modelId="{4A3244DD-7B81-43F3-A0FE-ADBEE67D4CBB}" type="pres">
      <dgm:prSet presAssocID="{0D239B14-B1C7-494A-8CA6-8080BFA9688D}" presName="Name0" presStyleCnt="0">
        <dgm:presLayoutVars>
          <dgm:dir/>
          <dgm:animLvl val="lvl"/>
          <dgm:resizeHandles val="exact"/>
        </dgm:presLayoutVars>
      </dgm:prSet>
      <dgm:spPr/>
    </dgm:pt>
    <dgm:pt modelId="{2E10B760-27F4-4644-8923-AAC4AEA98459}" type="pres">
      <dgm:prSet presAssocID="{D0C60D7F-6603-4EE6-B3C4-2AD61756B773}" presName="linNode" presStyleCnt="0"/>
      <dgm:spPr/>
    </dgm:pt>
    <dgm:pt modelId="{5BD609FC-61F7-404A-9555-1065AB474880}" type="pres">
      <dgm:prSet presAssocID="{D0C60D7F-6603-4EE6-B3C4-2AD61756B773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2B59B816-FC52-4546-8A25-07499493CDDD}" type="pres">
      <dgm:prSet presAssocID="{EBB08932-240C-4407-B258-8AA326B14935}" presName="sp" presStyleCnt="0"/>
      <dgm:spPr/>
    </dgm:pt>
    <dgm:pt modelId="{3A044839-0439-4459-9EEF-F135ACA3F32A}" type="pres">
      <dgm:prSet presAssocID="{C92CB454-E1F7-474A-906F-DF1FE5C3B874}" presName="linNode" presStyleCnt="0"/>
      <dgm:spPr/>
    </dgm:pt>
    <dgm:pt modelId="{9252E2B1-A2BF-4D32-AC3F-49EC6272A286}" type="pres">
      <dgm:prSet presAssocID="{C92CB454-E1F7-474A-906F-DF1FE5C3B874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8B8DE5FB-F7A0-479E-9CA6-4F076CE743F8}" type="pres">
      <dgm:prSet presAssocID="{848DDE3B-C97B-4FCF-9708-B4F1C3A02830}" presName="sp" presStyleCnt="0"/>
      <dgm:spPr/>
    </dgm:pt>
    <dgm:pt modelId="{0A001ADD-975F-45CA-AF04-5A395CE0D171}" type="pres">
      <dgm:prSet presAssocID="{797884E3-43C4-41DF-890A-4742BE62162A}" presName="linNode" presStyleCnt="0"/>
      <dgm:spPr/>
    </dgm:pt>
    <dgm:pt modelId="{3FE3D242-E8C4-4827-81A5-31A37057BD21}" type="pres">
      <dgm:prSet presAssocID="{797884E3-43C4-41DF-890A-4742BE62162A}" presName="parentText" presStyleLbl="node1" presStyleIdx="2" presStyleCnt="3">
        <dgm:presLayoutVars>
          <dgm:chMax val="1"/>
          <dgm:bulletEnabled val="1"/>
        </dgm:presLayoutVars>
      </dgm:prSet>
      <dgm:spPr/>
    </dgm:pt>
  </dgm:ptLst>
  <dgm:cxnLst>
    <dgm:cxn modelId="{A1836F5D-AFCD-4E64-8A10-C74FC78F2D74}" type="presOf" srcId="{C92CB454-E1F7-474A-906F-DF1FE5C3B874}" destId="{9252E2B1-A2BF-4D32-AC3F-49EC6272A286}" srcOrd="0" destOrd="0" presId="urn:microsoft.com/office/officeart/2005/8/layout/vList5"/>
    <dgm:cxn modelId="{C6893966-4551-48F5-89FC-947D3927420E}" srcId="{0D239B14-B1C7-494A-8CA6-8080BFA9688D}" destId="{797884E3-43C4-41DF-890A-4742BE62162A}" srcOrd="2" destOrd="0" parTransId="{279245FE-953F-4306-BF38-6A92F57FC164}" sibTransId="{3608CF46-39DF-4D04-B7A0-22459B6F0857}"/>
    <dgm:cxn modelId="{13B58956-AD5C-4CE5-9183-1BB6C10FC8DA}" type="presOf" srcId="{D0C60D7F-6603-4EE6-B3C4-2AD61756B773}" destId="{5BD609FC-61F7-404A-9555-1065AB474880}" srcOrd="0" destOrd="0" presId="urn:microsoft.com/office/officeart/2005/8/layout/vList5"/>
    <dgm:cxn modelId="{3BE20483-C2E3-4D5A-BF7C-12F97A798C50}" type="presOf" srcId="{797884E3-43C4-41DF-890A-4742BE62162A}" destId="{3FE3D242-E8C4-4827-81A5-31A37057BD21}" srcOrd="0" destOrd="0" presId="urn:microsoft.com/office/officeart/2005/8/layout/vList5"/>
    <dgm:cxn modelId="{EEC0A793-4489-407A-8F54-686D2DE9E0FA}" srcId="{0D239B14-B1C7-494A-8CA6-8080BFA9688D}" destId="{C92CB454-E1F7-474A-906F-DF1FE5C3B874}" srcOrd="1" destOrd="0" parTransId="{8026C431-74F7-41A3-A236-214756DDDD1A}" sibTransId="{848DDE3B-C97B-4FCF-9708-B4F1C3A02830}"/>
    <dgm:cxn modelId="{FB1348AB-5B4E-41DF-985C-B9A68ACF25CC}" srcId="{0D239B14-B1C7-494A-8CA6-8080BFA9688D}" destId="{D0C60D7F-6603-4EE6-B3C4-2AD61756B773}" srcOrd="0" destOrd="0" parTransId="{BA19991A-B382-4126-883F-B60E46CB1FBF}" sibTransId="{EBB08932-240C-4407-B258-8AA326B14935}"/>
    <dgm:cxn modelId="{CEB02FC3-E404-4DDB-8B1B-E37F97260F38}" type="presOf" srcId="{0D239B14-B1C7-494A-8CA6-8080BFA9688D}" destId="{4A3244DD-7B81-43F3-A0FE-ADBEE67D4CBB}" srcOrd="0" destOrd="0" presId="urn:microsoft.com/office/officeart/2005/8/layout/vList5"/>
    <dgm:cxn modelId="{D5558BBF-D9B0-479D-989C-A293BD85FBB5}" type="presParOf" srcId="{4A3244DD-7B81-43F3-A0FE-ADBEE67D4CBB}" destId="{2E10B760-27F4-4644-8923-AAC4AEA98459}" srcOrd="0" destOrd="0" presId="urn:microsoft.com/office/officeart/2005/8/layout/vList5"/>
    <dgm:cxn modelId="{B7A50862-CEA2-4C4A-82C8-1EEA3F61FAFE}" type="presParOf" srcId="{2E10B760-27F4-4644-8923-AAC4AEA98459}" destId="{5BD609FC-61F7-404A-9555-1065AB474880}" srcOrd="0" destOrd="0" presId="urn:microsoft.com/office/officeart/2005/8/layout/vList5"/>
    <dgm:cxn modelId="{05B51C65-5D4B-4FED-99EA-02F5CA2A79BD}" type="presParOf" srcId="{4A3244DD-7B81-43F3-A0FE-ADBEE67D4CBB}" destId="{2B59B816-FC52-4546-8A25-07499493CDDD}" srcOrd="1" destOrd="0" presId="urn:microsoft.com/office/officeart/2005/8/layout/vList5"/>
    <dgm:cxn modelId="{65F8C8E1-CF9E-439A-9A23-F6B622B2297C}" type="presParOf" srcId="{4A3244DD-7B81-43F3-A0FE-ADBEE67D4CBB}" destId="{3A044839-0439-4459-9EEF-F135ACA3F32A}" srcOrd="2" destOrd="0" presId="urn:microsoft.com/office/officeart/2005/8/layout/vList5"/>
    <dgm:cxn modelId="{48214D03-ACC9-4559-887A-0249651252C8}" type="presParOf" srcId="{3A044839-0439-4459-9EEF-F135ACA3F32A}" destId="{9252E2B1-A2BF-4D32-AC3F-49EC6272A286}" srcOrd="0" destOrd="0" presId="urn:microsoft.com/office/officeart/2005/8/layout/vList5"/>
    <dgm:cxn modelId="{D92E41DC-7EF8-4878-8242-20FE975DEF5F}" type="presParOf" srcId="{4A3244DD-7B81-43F3-A0FE-ADBEE67D4CBB}" destId="{8B8DE5FB-F7A0-479E-9CA6-4F076CE743F8}" srcOrd="3" destOrd="0" presId="urn:microsoft.com/office/officeart/2005/8/layout/vList5"/>
    <dgm:cxn modelId="{9BB34C6F-2586-4ACB-B162-EE59C3A1CA01}" type="presParOf" srcId="{4A3244DD-7B81-43F3-A0FE-ADBEE67D4CBB}" destId="{0A001ADD-975F-45CA-AF04-5A395CE0D171}" srcOrd="4" destOrd="0" presId="urn:microsoft.com/office/officeart/2005/8/layout/vList5"/>
    <dgm:cxn modelId="{A0D0FF17-6E7C-48B7-874B-1DBAEDC7BEFB}" type="presParOf" srcId="{0A001ADD-975F-45CA-AF04-5A395CE0D171}" destId="{3FE3D242-E8C4-4827-81A5-31A37057BD21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D609FC-61F7-404A-9555-1065AB474880}">
      <dsp:nvSpPr>
        <dsp:cNvPr id="0" name=""/>
        <dsp:cNvSpPr/>
      </dsp:nvSpPr>
      <dsp:spPr>
        <a:xfrm>
          <a:off x="4616704" y="2998"/>
          <a:ext cx="5193792" cy="19787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DIPUTACIÓN FORAL DE ÁLAVA</a:t>
          </a:r>
        </a:p>
      </dsp:txBody>
      <dsp:txXfrm>
        <a:off x="4713300" y="99594"/>
        <a:ext cx="5000600" cy="1785590"/>
      </dsp:txXfrm>
    </dsp:sp>
    <dsp:sp modelId="{9252E2B1-A2BF-4D32-AC3F-49EC6272A286}">
      <dsp:nvSpPr>
        <dsp:cNvPr id="0" name=""/>
        <dsp:cNvSpPr/>
      </dsp:nvSpPr>
      <dsp:spPr>
        <a:xfrm>
          <a:off x="4616704" y="2080720"/>
          <a:ext cx="5193792" cy="19787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CUADRILLAS</a:t>
          </a:r>
        </a:p>
      </dsp:txBody>
      <dsp:txXfrm>
        <a:off x="4713300" y="2177316"/>
        <a:ext cx="5000600" cy="1785590"/>
      </dsp:txXfrm>
    </dsp:sp>
    <dsp:sp modelId="{3FE3D242-E8C4-4827-81A5-31A37057BD21}">
      <dsp:nvSpPr>
        <dsp:cNvPr id="0" name=""/>
        <dsp:cNvSpPr/>
      </dsp:nvSpPr>
      <dsp:spPr>
        <a:xfrm>
          <a:off x="4616704" y="4158442"/>
          <a:ext cx="5193792" cy="19787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ASISTENCIA TÉCNICA: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- Área técnica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- Área de participación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- Área de caracterización</a:t>
          </a:r>
        </a:p>
      </dsp:txBody>
      <dsp:txXfrm>
        <a:off x="4713300" y="4255038"/>
        <a:ext cx="5000600" cy="17855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C976A5-7552-4843-8A6E-863DC0FA3E8A}" type="datetimeFigureOut">
              <a:rPr lang="es-ES_tradnl" smtClean="0"/>
              <a:t>20/11/2023</a:t>
            </a:fld>
            <a:endParaRPr lang="es-ES_tradnl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403A38-7BC7-4F2B-86BB-F2FEA82EE12B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474861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Acción 26: publicación en la web de estos estudios + Acción 2: agenda alavesa (participación en unificar criterios inventario con otros TTHH)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403A38-7BC7-4F2B-86BB-F2FEA82EE12B}" type="slidenum">
              <a:rPr lang="es-ES_tradnl" smtClean="0"/>
              <a:t>2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428099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También forma en materias específicas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403A38-7BC7-4F2B-86BB-F2FEA82EE12B}" type="slidenum">
              <a:rPr lang="es-ES_tradnl" smtClean="0"/>
              <a:t>7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2404685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A MEJORAR; SOBRE LA RECOPILACIÓN DOCUMENTAL, SOBRE INDICADORES ACTUALES, BOLETÍN COMPARTIDO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403A38-7BC7-4F2B-86BB-F2FEA82EE12B}" type="slidenum">
              <a:rPr lang="es-ES_tradnl" smtClean="0"/>
              <a:t>19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826119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12700"/>
            <a:ext cx="18288000" cy="10299701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0601" y="3606801"/>
            <a:ext cx="11650404" cy="2469453"/>
          </a:xfrm>
        </p:spPr>
        <p:txBody>
          <a:bodyPr anchor="b">
            <a:noAutofit/>
          </a:bodyPr>
          <a:lstStyle>
            <a:lvl1pPr algn="r">
              <a:defRPr sz="81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0601" y="6076250"/>
            <a:ext cx="11650404" cy="164534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800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A8450-9E5E-4276-8387-DA272047AAE6}" type="datetime1">
              <a:rPr lang="en-US" smtClean="0"/>
              <a:t>11/20/2023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563009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3" y="914400"/>
            <a:ext cx="12895002" cy="51054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05600"/>
            <a:ext cx="12895002" cy="2356443"/>
          </a:xfrm>
        </p:spPr>
        <p:txBody>
          <a:bodyPr anchor="ctr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A8450-9E5E-4276-8387-DA272047AAE6}" type="datetime1">
              <a:rPr lang="en-US" smtClean="0"/>
              <a:t>11/20/2023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360932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001" y="914400"/>
            <a:ext cx="12141201" cy="45339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049209" y="5448300"/>
            <a:ext cx="10836786" cy="5715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05600"/>
            <a:ext cx="12895002" cy="2356443"/>
          </a:xfrm>
        </p:spPr>
        <p:txBody>
          <a:bodyPr anchor="ctr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A8450-9E5E-4276-8387-DA272047AAE6}" type="datetime1">
              <a:rPr lang="en-US" smtClean="0"/>
              <a:t>11/20/2023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812805" y="1185567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3339517" y="4329834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270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5888485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3" y="2897982"/>
            <a:ext cx="12895002" cy="3893190"/>
          </a:xfrm>
        </p:spPr>
        <p:txBody>
          <a:bodyPr anchor="b">
            <a:normAutofit/>
          </a:bodyPr>
          <a:lstStyle>
            <a:lvl1pPr algn="l">
              <a:defRPr sz="66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2270871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A8450-9E5E-4276-8387-DA272047AAE6}" type="datetime1">
              <a:rPr lang="en-US" smtClean="0"/>
              <a:t>11/20/2023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651452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001" y="914400"/>
            <a:ext cx="12141201" cy="45339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15999" y="6019800"/>
            <a:ext cx="12895004" cy="771372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2270871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A8450-9E5E-4276-8387-DA272047AAE6}" type="datetime1">
              <a:rPr lang="en-US" smtClean="0"/>
              <a:t>11/20/2023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812805" y="1185567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3339517" y="4329834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28920777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699" y="914400"/>
            <a:ext cx="12882305" cy="45339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15999" y="6019800"/>
            <a:ext cx="12895004" cy="771372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3600">
                <a:solidFill>
                  <a:schemeClr val="accent1"/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2270871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A8450-9E5E-4276-8387-DA272047AAE6}" type="datetime1">
              <a:rPr lang="en-US" smtClean="0"/>
              <a:t>11/20/2023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822997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A8450-9E5E-4276-8387-DA272047AAE6}" type="datetime1">
              <a:rPr lang="en-US" smtClean="0"/>
              <a:t>11/20/2023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365327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951510" y="914399"/>
            <a:ext cx="1957115" cy="7877177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16003" y="914400"/>
            <a:ext cx="10590225" cy="787717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A8450-9E5E-4276-8387-DA272047AAE6}" type="datetime1">
              <a:rPr lang="en-US" smtClean="0"/>
              <a:t>11/20/2023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741111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CE487-A3BC-476A-B13A-2DFEAA520243}" type="datetime1">
              <a:rPr lang="en-US" smtClean="0"/>
              <a:t>11/20/2023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910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3" y="4051301"/>
            <a:ext cx="12895002" cy="2739872"/>
          </a:xfrm>
        </p:spPr>
        <p:txBody>
          <a:bodyPr anchor="b"/>
          <a:lstStyle>
            <a:lvl1pPr algn="l">
              <a:defRPr sz="6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1290600"/>
          </a:xfrm>
        </p:spPr>
        <p:txBody>
          <a:bodyPr anchor="t"/>
          <a:lstStyle>
            <a:lvl1pPr marL="0" indent="0" algn="l">
              <a:buNone/>
              <a:defRPr sz="3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A8450-9E5E-4276-8387-DA272047AAE6}" type="datetime1">
              <a:rPr lang="en-US" smtClean="0"/>
              <a:t>11/20/2023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1431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2" y="3240884"/>
            <a:ext cx="6276053" cy="582115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34955" y="3240884"/>
            <a:ext cx="6276051" cy="58211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A8450-9E5E-4276-8387-DA272047AAE6}" type="datetime1">
              <a:rPr lang="en-US" smtClean="0"/>
              <a:t>11/20/2023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384681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3618" y="3241475"/>
            <a:ext cx="6278435" cy="864393"/>
          </a:xfrm>
        </p:spPr>
        <p:txBody>
          <a:bodyPr anchor="b">
            <a:noAutofit/>
          </a:bodyPr>
          <a:lstStyle>
            <a:lvl1pPr marL="0" indent="0">
              <a:buNone/>
              <a:defRPr sz="3600" b="0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3618" y="4105868"/>
            <a:ext cx="6278435" cy="4956176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32575" y="3241475"/>
            <a:ext cx="6278427" cy="864393"/>
          </a:xfrm>
        </p:spPr>
        <p:txBody>
          <a:bodyPr anchor="b">
            <a:noAutofit/>
          </a:bodyPr>
          <a:lstStyle>
            <a:lvl1pPr marL="0" indent="0">
              <a:buNone/>
              <a:defRPr sz="3600" b="0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32577" y="4105868"/>
            <a:ext cx="6278426" cy="4956176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A8450-9E5E-4276-8387-DA272047AAE6}" type="datetime1">
              <a:rPr lang="en-US" smtClean="0"/>
              <a:t>11/20/2023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078565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1" y="914400"/>
            <a:ext cx="12895002" cy="19812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A8450-9E5E-4276-8387-DA272047AAE6}" type="datetime1">
              <a:rPr lang="en-US" smtClean="0"/>
              <a:t>11/20/2023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963260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A8450-9E5E-4276-8387-DA272047AAE6}" type="datetime1">
              <a:rPr lang="en-US" smtClean="0"/>
              <a:t>11/20/2023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616024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1" y="2247906"/>
            <a:ext cx="5781792" cy="1917699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0692" y="772387"/>
            <a:ext cx="6770312" cy="8289656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1" y="4165604"/>
            <a:ext cx="5781792" cy="3876674"/>
          </a:xfrm>
        </p:spPr>
        <p:txBody>
          <a:bodyPr>
            <a:normAutofit/>
          </a:bodyPr>
          <a:lstStyle>
            <a:lvl1pPr marL="0" indent="0">
              <a:buNone/>
              <a:defRPr sz="2100"/>
            </a:lvl1pPr>
            <a:lvl2pPr marL="685595" indent="0">
              <a:buNone/>
              <a:defRPr sz="2100"/>
            </a:lvl2pPr>
            <a:lvl3pPr marL="1371189" indent="0">
              <a:buNone/>
              <a:defRPr sz="1800"/>
            </a:lvl3pPr>
            <a:lvl4pPr marL="2056784" indent="0">
              <a:buNone/>
              <a:defRPr sz="1500"/>
            </a:lvl4pPr>
            <a:lvl5pPr marL="2742377" indent="0">
              <a:buNone/>
              <a:defRPr sz="1500"/>
            </a:lvl5pPr>
            <a:lvl6pPr marL="3427971" indent="0">
              <a:buNone/>
              <a:defRPr sz="1500"/>
            </a:lvl6pPr>
            <a:lvl7pPr marL="4113566" indent="0">
              <a:buNone/>
              <a:defRPr sz="1500"/>
            </a:lvl7pPr>
            <a:lvl8pPr marL="4799160" indent="0">
              <a:buNone/>
              <a:defRPr sz="1500"/>
            </a:lvl8pPr>
            <a:lvl9pPr marL="5484755" indent="0">
              <a:buNone/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A8450-9E5E-4276-8387-DA272047AAE6}" type="datetime1">
              <a:rPr lang="en-US" smtClean="0"/>
              <a:t>11/20/2023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438345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2" y="7200900"/>
            <a:ext cx="12895001" cy="85010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16001" y="914400"/>
            <a:ext cx="12895002" cy="576857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2" y="8051007"/>
            <a:ext cx="12895001" cy="101103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A8450-9E5E-4276-8387-DA272047AAE6}" type="datetime1">
              <a:rPr lang="en-US" smtClean="0"/>
              <a:t>11/20/2023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51311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12700"/>
            <a:ext cx="18288000" cy="10299701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6001" y="914400"/>
            <a:ext cx="12895002" cy="1981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1" y="3240884"/>
            <a:ext cx="12895002" cy="5821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807700" y="9062044"/>
            <a:ext cx="1367909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3A8450-9E5E-4276-8387-DA272047AAE6}" type="datetime1">
              <a:rPr lang="en-US" smtClean="0"/>
              <a:t>11/20/2023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16001" y="9062044"/>
            <a:ext cx="9446418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885995" y="9062044"/>
            <a:ext cx="1025009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08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hf hdr="0" ftr="0" dt="0"/>
  <p:txStyles>
    <p:titleStyle>
      <a:lvl1pPr algn="l" defTabSz="685800" rtl="0" eaLnBrk="1" latinLnBrk="0" hangingPunct="1">
        <a:spcBef>
          <a:spcPct val="0"/>
        </a:spcBef>
        <a:buNone/>
        <a:defRPr sz="54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514350" indent="-51435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114425" indent="-428625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7145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24003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30861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37719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44577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51435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58293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2.jpeg"/><Relationship Id="rId7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jpeg"/><Relationship Id="rId7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3.jpeg"/><Relationship Id="rId9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30.png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7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6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La marca">
            <a:extLst>
              <a:ext uri="{FF2B5EF4-FFF2-40B4-BE49-F238E27FC236}">
                <a16:creationId xmlns:a16="http://schemas.microsoft.com/office/drawing/2014/main" id="{3E17CA39-5690-24AE-C8CA-05219D9F11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734" y="8953500"/>
            <a:ext cx="4037595" cy="1211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7" descr="Logotipo general UPV/EHU - Universidad y Sociedad - UPV/EHU">
            <a:extLst>
              <a:ext uri="{FF2B5EF4-FFF2-40B4-BE49-F238E27FC236}">
                <a16:creationId xmlns:a16="http://schemas.microsoft.com/office/drawing/2014/main" id="{3663D64D-46B2-0FCC-EC56-2154DADA57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339" y="8745820"/>
            <a:ext cx="3169061" cy="1453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4 Imagen" descr="LOGO Observatorio Residuos completo.jpg">
            <a:extLst>
              <a:ext uri="{FF2B5EF4-FFF2-40B4-BE49-F238E27FC236}">
                <a16:creationId xmlns:a16="http://schemas.microsoft.com/office/drawing/2014/main" id="{DAFF4922-0D7C-909F-22D1-37FFDFF971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252" y="1104900"/>
            <a:ext cx="5657941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10">
            <a:extLst>
              <a:ext uri="{FF2B5EF4-FFF2-40B4-BE49-F238E27FC236}">
                <a16:creationId xmlns:a16="http://schemas.microsoft.com/office/drawing/2014/main" id="{D465E7B0-08D9-B8AD-CA22-A6A7EA422817}"/>
              </a:ext>
            </a:extLst>
          </p:cNvPr>
          <p:cNvSpPr txBox="1"/>
          <p:nvPr/>
        </p:nvSpPr>
        <p:spPr>
          <a:xfrm>
            <a:off x="2362200" y="3567410"/>
            <a:ext cx="13716000" cy="53860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2400" b="1" dirty="0">
                <a:latin typeface="Roboto"/>
              </a:rPr>
              <a:t>CALIDAD DE VIDA, MEDIO AMBIENTE Y HÁBITOS DE RECICLAJE </a:t>
            </a:r>
          </a:p>
          <a:p>
            <a:pPr algn="ctr">
              <a:lnSpc>
                <a:spcPts val="4200"/>
              </a:lnSpc>
            </a:pPr>
            <a:r>
              <a:rPr lang="en-US" sz="2400" b="1" dirty="0">
                <a:latin typeface="Roboto"/>
              </a:rPr>
              <a:t>Vitoria-Gasteiz, 22 y 23 de noviembre de 2023</a:t>
            </a:r>
          </a:p>
          <a:p>
            <a:pPr algn="ctr">
              <a:lnSpc>
                <a:spcPts val="4200"/>
              </a:lnSpc>
            </a:pPr>
            <a:endParaRPr lang="en-US" sz="4000" b="1" dirty="0">
              <a:latin typeface="Roboto"/>
            </a:endParaRPr>
          </a:p>
          <a:p>
            <a:pPr algn="ctr">
              <a:lnSpc>
                <a:spcPts val="4200"/>
              </a:lnSpc>
            </a:pPr>
            <a:r>
              <a:rPr lang="en-US" sz="4000" b="1" i="1" dirty="0">
                <a:latin typeface="Roboto"/>
              </a:rPr>
              <a:t>EL OBSERVATORIO DE RESIDUOS DE ÁLAVA,</a:t>
            </a:r>
          </a:p>
          <a:p>
            <a:pPr algn="ctr">
              <a:lnSpc>
                <a:spcPts val="4200"/>
              </a:lnSpc>
            </a:pPr>
            <a:r>
              <a:rPr lang="en-US" sz="4000" b="1" i="1" dirty="0">
                <a:latin typeface="Roboto"/>
              </a:rPr>
              <a:t> HERRAMIENTA PIONERA EN EL MARCO DEL PRU2030</a:t>
            </a:r>
          </a:p>
          <a:p>
            <a:pPr algn="ctr">
              <a:lnSpc>
                <a:spcPts val="4200"/>
              </a:lnSpc>
            </a:pPr>
            <a:endParaRPr lang="en-US" sz="4000" b="1" i="1" dirty="0">
              <a:latin typeface="Roboto"/>
            </a:endParaRPr>
          </a:p>
          <a:p>
            <a:pPr algn="ctr">
              <a:lnSpc>
                <a:spcPts val="4200"/>
              </a:lnSpc>
            </a:pPr>
            <a:r>
              <a:rPr lang="en-US" sz="2000" b="1" i="1" dirty="0">
                <a:latin typeface="Roboto"/>
              </a:rPr>
              <a:t>Eva Díaz de Arcaya Sáez de Vicuña</a:t>
            </a:r>
          </a:p>
          <a:p>
            <a:pPr algn="ctr">
              <a:lnSpc>
                <a:spcPts val="4200"/>
              </a:lnSpc>
            </a:pPr>
            <a:r>
              <a:rPr lang="en-US" sz="2000" b="1" i="1" dirty="0">
                <a:latin typeface="Roboto"/>
              </a:rPr>
              <a:t>Jefa de la Sección de Prevención Ambiental</a:t>
            </a:r>
          </a:p>
          <a:p>
            <a:pPr algn="ctr">
              <a:lnSpc>
                <a:spcPts val="4200"/>
              </a:lnSpc>
            </a:pPr>
            <a:r>
              <a:rPr lang="en-US" sz="2000" b="1" i="1" dirty="0">
                <a:latin typeface="Roboto"/>
              </a:rPr>
              <a:t>DIPUTACIÓN FORAL DE ÁLAVA</a:t>
            </a:r>
          </a:p>
          <a:p>
            <a:pPr algn="ctr">
              <a:lnSpc>
                <a:spcPts val="4200"/>
              </a:lnSpc>
            </a:pPr>
            <a:endParaRPr lang="en-US" sz="4000" b="1" dirty="0">
              <a:latin typeface="Robo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 descr="La marca">
            <a:extLst>
              <a:ext uri="{FF2B5EF4-FFF2-40B4-BE49-F238E27FC236}">
                <a16:creationId xmlns:a16="http://schemas.microsoft.com/office/drawing/2014/main" id="{D905D709-0306-EF54-BC4E-C58E897896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9376700"/>
            <a:ext cx="2626929" cy="788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7" descr="Logotipo general UPV/EHU - Universidad y Sociedad - UPV/EHU">
            <a:extLst>
              <a:ext uri="{FF2B5EF4-FFF2-40B4-BE49-F238E27FC236}">
                <a16:creationId xmlns:a16="http://schemas.microsoft.com/office/drawing/2014/main" id="{11E585E6-832A-90B3-80A2-BA523CD95B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9539" y="9200102"/>
            <a:ext cx="2178461" cy="999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4 Imagen" descr="LOGO Observatorio Residuos completo.jpg">
            <a:extLst>
              <a:ext uri="{FF2B5EF4-FFF2-40B4-BE49-F238E27FC236}">
                <a16:creationId xmlns:a16="http://schemas.microsoft.com/office/drawing/2014/main" id="{3D763DEF-356C-6478-CE26-77395E0F8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8989" y="9371024"/>
            <a:ext cx="2429011" cy="915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8A27B4B-17CA-9308-F718-DA4DE6ACBDB4}"/>
              </a:ext>
            </a:extLst>
          </p:cNvPr>
          <p:cNvSpPr txBox="1">
            <a:spLocks/>
          </p:cNvSpPr>
          <p:nvPr/>
        </p:nvSpPr>
        <p:spPr>
          <a:xfrm>
            <a:off x="609600" y="350162"/>
            <a:ext cx="8686800" cy="1485983"/>
          </a:xfrm>
          <a:prstGeom prst="rect">
            <a:avLst/>
          </a:prstGeom>
          <a:solidFill>
            <a:schemeClr val="accent2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vert="horz" lIns="91440" tIns="45720" rIns="91440" bIns="45720" rtlCol="0" anchor="t">
            <a:normAutofit fontScale="67500" lnSpcReduction="20000"/>
          </a:bodyPr>
          <a:lstStyle>
            <a:defPPr>
              <a:defRPr lang="en-US"/>
            </a:defPPr>
            <a:lvl1pPr defTabSz="685800" eaLnBrk="0" fontAlgn="base" hangingPunct="0">
              <a:spcBef>
                <a:spcPct val="0"/>
              </a:spcBef>
              <a:spcAft>
                <a:spcPct val="0"/>
              </a:spcAft>
              <a:buNone/>
              <a:defRPr sz="27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816422" eaLnBrk="0" fontAlgn="base" hangingPunct="0">
              <a:spcBef>
                <a:spcPct val="0"/>
              </a:spcBef>
              <a:spcAft>
                <a:spcPct val="0"/>
              </a:spcAft>
              <a:defRPr sz="4286">
                <a:latin typeface="Times New Roman" pitchFamily="18" charset="0"/>
              </a:defRPr>
            </a:lvl2pPr>
            <a:lvl3pPr marL="1632844" eaLnBrk="0" fontAlgn="base" hangingPunct="0">
              <a:spcBef>
                <a:spcPct val="0"/>
              </a:spcBef>
              <a:spcAft>
                <a:spcPct val="0"/>
              </a:spcAft>
              <a:defRPr sz="4286">
                <a:latin typeface="Times New Roman" pitchFamily="18" charset="0"/>
              </a:defRPr>
            </a:lvl3pPr>
            <a:lvl4pPr marL="2449266" eaLnBrk="0" fontAlgn="base" hangingPunct="0">
              <a:spcBef>
                <a:spcPct val="0"/>
              </a:spcBef>
              <a:spcAft>
                <a:spcPct val="0"/>
              </a:spcAft>
              <a:defRPr sz="4286">
                <a:latin typeface="Times New Roman" pitchFamily="18" charset="0"/>
              </a:defRPr>
            </a:lvl4pPr>
            <a:lvl5pPr marL="3265688" eaLnBrk="0" fontAlgn="base" hangingPunct="0">
              <a:spcBef>
                <a:spcPct val="0"/>
              </a:spcBef>
              <a:spcAft>
                <a:spcPct val="0"/>
              </a:spcAft>
              <a:defRPr sz="4286">
                <a:latin typeface="Times New Roman" pitchFamily="18" charset="0"/>
              </a:defRPr>
            </a:lvl5pPr>
            <a:lvl6pPr marL="4082110" defTabSz="1632844">
              <a:defRPr sz="4286">
                <a:latin typeface="Times New Roman" pitchFamily="18" charset="0"/>
              </a:defRPr>
            </a:lvl6pPr>
            <a:lvl7pPr marL="4898532" defTabSz="1632844">
              <a:defRPr sz="4286">
                <a:latin typeface="Times New Roman" pitchFamily="18" charset="0"/>
              </a:defRPr>
            </a:lvl7pPr>
            <a:lvl8pPr marL="5714954" defTabSz="1632844">
              <a:defRPr sz="4286">
                <a:latin typeface="Times New Roman" pitchFamily="18" charset="0"/>
              </a:defRPr>
            </a:lvl8pPr>
            <a:lvl9pPr marL="6531376" defTabSz="1632844">
              <a:defRPr sz="4286">
                <a:latin typeface="Times New Roman" pitchFamily="18" charset="0"/>
              </a:defRPr>
            </a:lvl9pPr>
          </a:lstStyle>
          <a:p>
            <a:endParaRPr lang="es-ES" dirty="0">
              <a:solidFill>
                <a:schemeClr val="bg1"/>
              </a:solidFill>
            </a:endParaRPr>
          </a:p>
          <a:p>
            <a:r>
              <a:rPr lang="es-ES" dirty="0">
                <a:solidFill>
                  <a:schemeClr val="bg1"/>
                </a:solidFill>
              </a:rPr>
              <a:t>HONDAKINEN BEHATOKIA/</a:t>
            </a:r>
          </a:p>
          <a:p>
            <a:r>
              <a:rPr lang="es-ES" dirty="0">
                <a:solidFill>
                  <a:schemeClr val="bg1"/>
                </a:solidFill>
              </a:rPr>
              <a:t>OBSERVATORIO DE RESIDUOS_INVENTARIO ANUAL</a:t>
            </a:r>
            <a:br>
              <a:rPr lang="es-ES" dirty="0">
                <a:solidFill>
                  <a:schemeClr val="bg1"/>
                </a:solidFill>
              </a:rPr>
            </a:br>
            <a:r>
              <a:rPr lang="es-ES" dirty="0"/>
              <a:t>	</a:t>
            </a:r>
            <a:br>
              <a:rPr lang="es-ES" dirty="0"/>
            </a:br>
            <a:r>
              <a:rPr lang="es-ES" dirty="0"/>
              <a:t>	</a:t>
            </a:r>
            <a:br>
              <a:rPr lang="es-ES" dirty="0"/>
            </a:br>
            <a:endParaRPr lang="es-ES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6DAA428-F1EE-F84C-61EA-0F66DCE8A6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7951" y="2443221"/>
            <a:ext cx="10163175" cy="592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3786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 descr="La marca">
            <a:extLst>
              <a:ext uri="{FF2B5EF4-FFF2-40B4-BE49-F238E27FC236}">
                <a16:creationId xmlns:a16="http://schemas.microsoft.com/office/drawing/2014/main" id="{D905D709-0306-EF54-BC4E-C58E897896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416126"/>
            <a:ext cx="2626929" cy="788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7" descr="Logotipo general UPV/EHU - Universidad y Sociedad - UPV/EHU">
            <a:extLst>
              <a:ext uri="{FF2B5EF4-FFF2-40B4-BE49-F238E27FC236}">
                <a16:creationId xmlns:a16="http://schemas.microsoft.com/office/drawing/2014/main" id="{11E585E6-832A-90B3-80A2-BA523CD95B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0528" y="9329497"/>
            <a:ext cx="2178461" cy="999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4 Imagen" descr="LOGO Observatorio Residuos completo.jpg">
            <a:extLst>
              <a:ext uri="{FF2B5EF4-FFF2-40B4-BE49-F238E27FC236}">
                <a16:creationId xmlns:a16="http://schemas.microsoft.com/office/drawing/2014/main" id="{3D763DEF-356C-6478-CE26-77395E0F8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8989" y="9371024"/>
            <a:ext cx="2429011" cy="915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8A27B4B-17CA-9308-F718-DA4DE6ACBDB4}"/>
              </a:ext>
            </a:extLst>
          </p:cNvPr>
          <p:cNvSpPr txBox="1">
            <a:spLocks/>
          </p:cNvSpPr>
          <p:nvPr/>
        </p:nvSpPr>
        <p:spPr>
          <a:xfrm>
            <a:off x="381000" y="308635"/>
            <a:ext cx="3505200" cy="9020862"/>
          </a:xfrm>
          <a:prstGeom prst="rect">
            <a:avLst/>
          </a:prstGeom>
          <a:solidFill>
            <a:schemeClr val="accent2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vert="horz" lIns="91440" tIns="45720" rIns="91440" bIns="45720" rtlCol="0" anchor="t">
            <a:normAutofit fontScale="97500"/>
          </a:bodyPr>
          <a:lstStyle>
            <a:defPPr>
              <a:defRPr lang="en-US"/>
            </a:defPPr>
            <a:lvl1pPr defTabSz="685800" eaLnBrk="0" fontAlgn="base" hangingPunct="0">
              <a:spcBef>
                <a:spcPct val="0"/>
              </a:spcBef>
              <a:spcAft>
                <a:spcPct val="0"/>
              </a:spcAft>
              <a:buNone/>
              <a:defRPr sz="27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816422" eaLnBrk="0" fontAlgn="base" hangingPunct="0">
              <a:spcBef>
                <a:spcPct val="0"/>
              </a:spcBef>
              <a:spcAft>
                <a:spcPct val="0"/>
              </a:spcAft>
              <a:defRPr sz="4286">
                <a:latin typeface="Times New Roman" pitchFamily="18" charset="0"/>
              </a:defRPr>
            </a:lvl2pPr>
            <a:lvl3pPr marL="1632844" eaLnBrk="0" fontAlgn="base" hangingPunct="0">
              <a:spcBef>
                <a:spcPct val="0"/>
              </a:spcBef>
              <a:spcAft>
                <a:spcPct val="0"/>
              </a:spcAft>
              <a:defRPr sz="4286">
                <a:latin typeface="Times New Roman" pitchFamily="18" charset="0"/>
              </a:defRPr>
            </a:lvl3pPr>
            <a:lvl4pPr marL="2449266" eaLnBrk="0" fontAlgn="base" hangingPunct="0">
              <a:spcBef>
                <a:spcPct val="0"/>
              </a:spcBef>
              <a:spcAft>
                <a:spcPct val="0"/>
              </a:spcAft>
              <a:defRPr sz="4286">
                <a:latin typeface="Times New Roman" pitchFamily="18" charset="0"/>
              </a:defRPr>
            </a:lvl4pPr>
            <a:lvl5pPr marL="3265688" eaLnBrk="0" fontAlgn="base" hangingPunct="0">
              <a:spcBef>
                <a:spcPct val="0"/>
              </a:spcBef>
              <a:spcAft>
                <a:spcPct val="0"/>
              </a:spcAft>
              <a:defRPr sz="4286">
                <a:latin typeface="Times New Roman" pitchFamily="18" charset="0"/>
              </a:defRPr>
            </a:lvl5pPr>
            <a:lvl6pPr marL="4082110" defTabSz="1632844">
              <a:defRPr sz="4286">
                <a:latin typeface="Times New Roman" pitchFamily="18" charset="0"/>
              </a:defRPr>
            </a:lvl6pPr>
            <a:lvl7pPr marL="4898532" defTabSz="1632844">
              <a:defRPr sz="4286">
                <a:latin typeface="Times New Roman" pitchFamily="18" charset="0"/>
              </a:defRPr>
            </a:lvl7pPr>
            <a:lvl8pPr marL="5714954" defTabSz="1632844">
              <a:defRPr sz="4286">
                <a:latin typeface="Times New Roman" pitchFamily="18" charset="0"/>
              </a:defRPr>
            </a:lvl8pPr>
            <a:lvl9pPr marL="6531376" defTabSz="1632844">
              <a:defRPr sz="4286">
                <a:latin typeface="Times New Roman" pitchFamily="18" charset="0"/>
              </a:defRPr>
            </a:lvl9pPr>
          </a:lstStyle>
          <a:p>
            <a:r>
              <a:rPr lang="es-ES" dirty="0">
                <a:solidFill>
                  <a:schemeClr val="bg1"/>
                </a:solidFill>
              </a:rPr>
              <a:t>HONDAKINEN BEHATOKIA/</a:t>
            </a:r>
          </a:p>
          <a:p>
            <a:r>
              <a:rPr lang="es-ES" dirty="0">
                <a:solidFill>
                  <a:schemeClr val="bg1"/>
                </a:solidFill>
              </a:rPr>
              <a:t>OBSERVATORIO DE RESIDUOS ÁLAVA</a:t>
            </a:r>
          </a:p>
          <a:p>
            <a:endParaRPr lang="es-ES" dirty="0">
              <a:solidFill>
                <a:schemeClr val="bg1"/>
              </a:solidFill>
            </a:endParaRPr>
          </a:p>
          <a:p>
            <a:r>
              <a:rPr lang="es-ES" dirty="0">
                <a:solidFill>
                  <a:schemeClr val="bg1"/>
                </a:solidFill>
              </a:rPr>
              <a:t>INVENTARIO ANUAL</a:t>
            </a:r>
            <a:br>
              <a:rPr lang="es-ES" dirty="0"/>
            </a:br>
            <a:r>
              <a:rPr lang="es-ES" dirty="0"/>
              <a:t>	</a:t>
            </a:r>
            <a:br>
              <a:rPr lang="es-ES" dirty="0"/>
            </a:br>
            <a:r>
              <a:rPr lang="es-ES" dirty="0"/>
              <a:t>	</a:t>
            </a:r>
            <a:br>
              <a:rPr lang="es-ES" dirty="0"/>
            </a:br>
            <a:endParaRPr lang="es-ES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BD4DA2C5-652E-5817-4F15-27BD2DF27F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0550" y="811904"/>
            <a:ext cx="9486900" cy="9392301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AAE4C71-0A0E-1544-9600-B08F936A34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50574" y="4157799"/>
            <a:ext cx="5445291" cy="2700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9265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 descr="La marca">
            <a:extLst>
              <a:ext uri="{FF2B5EF4-FFF2-40B4-BE49-F238E27FC236}">
                <a16:creationId xmlns:a16="http://schemas.microsoft.com/office/drawing/2014/main" id="{D905D709-0306-EF54-BC4E-C58E897896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416126"/>
            <a:ext cx="2626929" cy="788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7" descr="Logotipo general UPV/EHU - Universidad y Sociedad - UPV/EHU">
            <a:extLst>
              <a:ext uri="{FF2B5EF4-FFF2-40B4-BE49-F238E27FC236}">
                <a16:creationId xmlns:a16="http://schemas.microsoft.com/office/drawing/2014/main" id="{11E585E6-832A-90B3-80A2-BA523CD95B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0" y="9287971"/>
            <a:ext cx="2178461" cy="999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4 Imagen" descr="LOGO Observatorio Residuos completo.jpg">
            <a:extLst>
              <a:ext uri="{FF2B5EF4-FFF2-40B4-BE49-F238E27FC236}">
                <a16:creationId xmlns:a16="http://schemas.microsoft.com/office/drawing/2014/main" id="{3D763DEF-356C-6478-CE26-77395E0F8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8989" y="9371024"/>
            <a:ext cx="2429011" cy="915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8A27B4B-17CA-9308-F718-DA4DE6ACBDB4}"/>
              </a:ext>
            </a:extLst>
          </p:cNvPr>
          <p:cNvSpPr txBox="1">
            <a:spLocks/>
          </p:cNvSpPr>
          <p:nvPr/>
        </p:nvSpPr>
        <p:spPr>
          <a:xfrm>
            <a:off x="401053" y="308635"/>
            <a:ext cx="3505200" cy="9020862"/>
          </a:xfrm>
          <a:prstGeom prst="rect">
            <a:avLst/>
          </a:prstGeom>
          <a:solidFill>
            <a:schemeClr val="accent2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vert="horz" lIns="91440" tIns="45720" rIns="91440" bIns="45720" rtlCol="0" anchor="t">
            <a:normAutofit fontScale="97500"/>
          </a:bodyPr>
          <a:lstStyle>
            <a:defPPr>
              <a:defRPr lang="en-US"/>
            </a:defPPr>
            <a:lvl1pPr defTabSz="685800" eaLnBrk="0" fontAlgn="base" hangingPunct="0">
              <a:spcBef>
                <a:spcPct val="0"/>
              </a:spcBef>
              <a:spcAft>
                <a:spcPct val="0"/>
              </a:spcAft>
              <a:buNone/>
              <a:defRPr sz="27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816422" eaLnBrk="0" fontAlgn="base" hangingPunct="0">
              <a:spcBef>
                <a:spcPct val="0"/>
              </a:spcBef>
              <a:spcAft>
                <a:spcPct val="0"/>
              </a:spcAft>
              <a:defRPr sz="4286">
                <a:latin typeface="Times New Roman" pitchFamily="18" charset="0"/>
              </a:defRPr>
            </a:lvl2pPr>
            <a:lvl3pPr marL="1632844" eaLnBrk="0" fontAlgn="base" hangingPunct="0">
              <a:spcBef>
                <a:spcPct val="0"/>
              </a:spcBef>
              <a:spcAft>
                <a:spcPct val="0"/>
              </a:spcAft>
              <a:defRPr sz="4286">
                <a:latin typeface="Times New Roman" pitchFamily="18" charset="0"/>
              </a:defRPr>
            </a:lvl3pPr>
            <a:lvl4pPr marL="2449266" eaLnBrk="0" fontAlgn="base" hangingPunct="0">
              <a:spcBef>
                <a:spcPct val="0"/>
              </a:spcBef>
              <a:spcAft>
                <a:spcPct val="0"/>
              </a:spcAft>
              <a:defRPr sz="4286">
                <a:latin typeface="Times New Roman" pitchFamily="18" charset="0"/>
              </a:defRPr>
            </a:lvl4pPr>
            <a:lvl5pPr marL="3265688" eaLnBrk="0" fontAlgn="base" hangingPunct="0">
              <a:spcBef>
                <a:spcPct val="0"/>
              </a:spcBef>
              <a:spcAft>
                <a:spcPct val="0"/>
              </a:spcAft>
              <a:defRPr sz="4286">
                <a:latin typeface="Times New Roman" pitchFamily="18" charset="0"/>
              </a:defRPr>
            </a:lvl5pPr>
            <a:lvl6pPr marL="4082110" defTabSz="1632844">
              <a:defRPr sz="4286">
                <a:latin typeface="Times New Roman" pitchFamily="18" charset="0"/>
              </a:defRPr>
            </a:lvl6pPr>
            <a:lvl7pPr marL="4898532" defTabSz="1632844">
              <a:defRPr sz="4286">
                <a:latin typeface="Times New Roman" pitchFamily="18" charset="0"/>
              </a:defRPr>
            </a:lvl7pPr>
            <a:lvl8pPr marL="5714954" defTabSz="1632844">
              <a:defRPr sz="4286">
                <a:latin typeface="Times New Roman" pitchFamily="18" charset="0"/>
              </a:defRPr>
            </a:lvl8pPr>
            <a:lvl9pPr marL="6531376" defTabSz="1632844">
              <a:defRPr sz="4286">
                <a:latin typeface="Times New Roman" pitchFamily="18" charset="0"/>
              </a:defRPr>
            </a:lvl9pPr>
          </a:lstStyle>
          <a:p>
            <a:r>
              <a:rPr lang="es-ES" dirty="0">
                <a:solidFill>
                  <a:schemeClr val="bg1"/>
                </a:solidFill>
              </a:rPr>
              <a:t>HONDAKINEN BEHATOKIA/</a:t>
            </a:r>
          </a:p>
          <a:p>
            <a:r>
              <a:rPr lang="es-ES" dirty="0">
                <a:solidFill>
                  <a:schemeClr val="bg1"/>
                </a:solidFill>
              </a:rPr>
              <a:t>OBSERVATORIO DE RESIDUOS ÁLAVA_</a:t>
            </a:r>
          </a:p>
          <a:p>
            <a:endParaRPr lang="es-ES" dirty="0">
              <a:solidFill>
                <a:schemeClr val="bg1"/>
              </a:solidFill>
            </a:endParaRPr>
          </a:p>
          <a:p>
            <a:r>
              <a:rPr lang="es-ES" dirty="0">
                <a:solidFill>
                  <a:schemeClr val="bg1"/>
                </a:solidFill>
              </a:rPr>
              <a:t>INVENTARIO ANUAL Experiencia de éxito</a:t>
            </a:r>
            <a:br>
              <a:rPr lang="es-ES" dirty="0">
                <a:solidFill>
                  <a:schemeClr val="bg1"/>
                </a:solidFill>
              </a:rPr>
            </a:br>
            <a:r>
              <a:rPr lang="es-ES" dirty="0">
                <a:solidFill>
                  <a:schemeClr val="bg1"/>
                </a:solidFill>
              </a:rPr>
              <a:t>	</a:t>
            </a:r>
            <a:br>
              <a:rPr lang="es-ES" dirty="0">
                <a:solidFill>
                  <a:schemeClr val="bg1"/>
                </a:solidFill>
              </a:rPr>
            </a:br>
            <a:r>
              <a:rPr lang="es-ES" dirty="0"/>
              <a:t>	</a:t>
            </a:r>
            <a:br>
              <a:rPr lang="es-ES" dirty="0"/>
            </a:br>
            <a:endParaRPr lang="es-ES" dirty="0"/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28671025-C6D2-DBC2-0CDF-16E80F6023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38886" y="800100"/>
            <a:ext cx="6677025" cy="3953184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B443AEF2-51FF-C2B3-5A2D-D4DE17980B2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419849" y="5143500"/>
            <a:ext cx="6596061" cy="3978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444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 descr="La marca">
            <a:extLst>
              <a:ext uri="{FF2B5EF4-FFF2-40B4-BE49-F238E27FC236}">
                <a16:creationId xmlns:a16="http://schemas.microsoft.com/office/drawing/2014/main" id="{D905D709-0306-EF54-BC4E-C58E897896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9376700"/>
            <a:ext cx="2626929" cy="788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7" descr="Logotipo general UPV/EHU - Universidad y Sociedad - UPV/EHU">
            <a:extLst>
              <a:ext uri="{FF2B5EF4-FFF2-40B4-BE49-F238E27FC236}">
                <a16:creationId xmlns:a16="http://schemas.microsoft.com/office/drawing/2014/main" id="{11E585E6-832A-90B3-80A2-BA523CD95B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9539" y="9200102"/>
            <a:ext cx="2178461" cy="999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4 Imagen" descr="LOGO Observatorio Residuos completo.jpg">
            <a:extLst>
              <a:ext uri="{FF2B5EF4-FFF2-40B4-BE49-F238E27FC236}">
                <a16:creationId xmlns:a16="http://schemas.microsoft.com/office/drawing/2014/main" id="{3D763DEF-356C-6478-CE26-77395E0F8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8989" y="9371024"/>
            <a:ext cx="2429011" cy="915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8A27B4B-17CA-9308-F718-DA4DE6ACBDB4}"/>
              </a:ext>
            </a:extLst>
          </p:cNvPr>
          <p:cNvSpPr txBox="1">
            <a:spLocks/>
          </p:cNvSpPr>
          <p:nvPr/>
        </p:nvSpPr>
        <p:spPr>
          <a:xfrm>
            <a:off x="1066800" y="952500"/>
            <a:ext cx="8686800" cy="1485983"/>
          </a:xfrm>
          <a:prstGeom prst="rect">
            <a:avLst/>
          </a:prstGeom>
          <a:solidFill>
            <a:schemeClr val="accent2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vert="horz" lIns="91440" tIns="45720" rIns="91440" bIns="45720" rtlCol="0" anchor="t">
            <a:normAutofit fontScale="82500" lnSpcReduction="10000"/>
          </a:bodyPr>
          <a:lstStyle>
            <a:defPPr>
              <a:defRPr lang="en-US"/>
            </a:defPPr>
            <a:lvl1pPr defTabSz="685800" eaLnBrk="0" fontAlgn="base" hangingPunct="0">
              <a:spcBef>
                <a:spcPct val="0"/>
              </a:spcBef>
              <a:spcAft>
                <a:spcPct val="0"/>
              </a:spcAft>
              <a:buNone/>
              <a:defRPr sz="27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816422" eaLnBrk="0" fontAlgn="base" hangingPunct="0">
              <a:spcBef>
                <a:spcPct val="0"/>
              </a:spcBef>
              <a:spcAft>
                <a:spcPct val="0"/>
              </a:spcAft>
              <a:defRPr sz="4286">
                <a:latin typeface="Times New Roman" pitchFamily="18" charset="0"/>
              </a:defRPr>
            </a:lvl2pPr>
            <a:lvl3pPr marL="1632844" eaLnBrk="0" fontAlgn="base" hangingPunct="0">
              <a:spcBef>
                <a:spcPct val="0"/>
              </a:spcBef>
              <a:spcAft>
                <a:spcPct val="0"/>
              </a:spcAft>
              <a:defRPr sz="4286">
                <a:latin typeface="Times New Roman" pitchFamily="18" charset="0"/>
              </a:defRPr>
            </a:lvl3pPr>
            <a:lvl4pPr marL="2449266" eaLnBrk="0" fontAlgn="base" hangingPunct="0">
              <a:spcBef>
                <a:spcPct val="0"/>
              </a:spcBef>
              <a:spcAft>
                <a:spcPct val="0"/>
              </a:spcAft>
              <a:defRPr sz="4286">
                <a:latin typeface="Times New Roman" pitchFamily="18" charset="0"/>
              </a:defRPr>
            </a:lvl4pPr>
            <a:lvl5pPr marL="3265688" eaLnBrk="0" fontAlgn="base" hangingPunct="0">
              <a:spcBef>
                <a:spcPct val="0"/>
              </a:spcBef>
              <a:spcAft>
                <a:spcPct val="0"/>
              </a:spcAft>
              <a:defRPr sz="4286">
                <a:latin typeface="Times New Roman" pitchFamily="18" charset="0"/>
              </a:defRPr>
            </a:lvl5pPr>
            <a:lvl6pPr marL="4082110" defTabSz="1632844">
              <a:defRPr sz="4286">
                <a:latin typeface="Times New Roman" pitchFamily="18" charset="0"/>
              </a:defRPr>
            </a:lvl6pPr>
            <a:lvl7pPr marL="4898532" defTabSz="1632844">
              <a:defRPr sz="4286">
                <a:latin typeface="Times New Roman" pitchFamily="18" charset="0"/>
              </a:defRPr>
            </a:lvl7pPr>
            <a:lvl8pPr marL="5714954" defTabSz="1632844">
              <a:defRPr sz="4286">
                <a:latin typeface="Times New Roman" pitchFamily="18" charset="0"/>
              </a:defRPr>
            </a:lvl8pPr>
            <a:lvl9pPr marL="6531376" defTabSz="1632844">
              <a:defRPr sz="4286">
                <a:latin typeface="Times New Roman" pitchFamily="18" charset="0"/>
              </a:defRPr>
            </a:lvl9pPr>
          </a:lstStyle>
          <a:p>
            <a:pPr>
              <a:spcBef>
                <a:spcPts val="1200"/>
              </a:spcBef>
            </a:pPr>
            <a:r>
              <a:rPr lang="es-ES" dirty="0">
                <a:solidFill>
                  <a:schemeClr val="bg1"/>
                </a:solidFill>
              </a:rPr>
              <a:t>OBSERVATORIO DE RESIDUOS ÁLAVA_CARACTERIZACIONES</a:t>
            </a:r>
            <a:br>
              <a:rPr lang="es-ES" dirty="0"/>
            </a:br>
            <a:r>
              <a:rPr lang="es-ES" dirty="0"/>
              <a:t>	</a:t>
            </a:r>
            <a:br>
              <a:rPr lang="es-ES" dirty="0"/>
            </a:br>
            <a:r>
              <a:rPr lang="es-ES" dirty="0"/>
              <a:t>	</a:t>
            </a:r>
            <a:br>
              <a:rPr lang="es-ES" dirty="0"/>
            </a:br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496378D-F584-B5C5-98F8-F620B6AE2E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763" y="2608025"/>
            <a:ext cx="13195529" cy="148598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93E2AA9-F8FB-39AA-3A3F-DF7737FF3E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38600" y="4282608"/>
            <a:ext cx="7127631" cy="4517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7766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 descr="La marca">
            <a:extLst>
              <a:ext uri="{FF2B5EF4-FFF2-40B4-BE49-F238E27FC236}">
                <a16:creationId xmlns:a16="http://schemas.microsoft.com/office/drawing/2014/main" id="{D905D709-0306-EF54-BC4E-C58E897896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9376700"/>
            <a:ext cx="2626929" cy="788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7" descr="Logotipo general UPV/EHU - Universidad y Sociedad - UPV/EHU">
            <a:extLst>
              <a:ext uri="{FF2B5EF4-FFF2-40B4-BE49-F238E27FC236}">
                <a16:creationId xmlns:a16="http://schemas.microsoft.com/office/drawing/2014/main" id="{11E585E6-832A-90B3-80A2-BA523CD95B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9539" y="9200102"/>
            <a:ext cx="2178461" cy="999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4 Imagen" descr="LOGO Observatorio Residuos completo.jpg">
            <a:extLst>
              <a:ext uri="{FF2B5EF4-FFF2-40B4-BE49-F238E27FC236}">
                <a16:creationId xmlns:a16="http://schemas.microsoft.com/office/drawing/2014/main" id="{3D763DEF-356C-6478-CE26-77395E0F8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8989" y="9371024"/>
            <a:ext cx="2429011" cy="915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8A27B4B-17CA-9308-F718-DA4DE6ACBDB4}"/>
              </a:ext>
            </a:extLst>
          </p:cNvPr>
          <p:cNvSpPr txBox="1">
            <a:spLocks/>
          </p:cNvSpPr>
          <p:nvPr/>
        </p:nvSpPr>
        <p:spPr>
          <a:xfrm>
            <a:off x="1066800" y="952500"/>
            <a:ext cx="11734800" cy="1485983"/>
          </a:xfrm>
          <a:prstGeom prst="rect">
            <a:avLst/>
          </a:prstGeom>
          <a:solidFill>
            <a:schemeClr val="accent2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vert="horz" lIns="91440" tIns="45720" rIns="91440" bIns="45720" rtlCol="0" anchor="t">
            <a:normAutofit fontScale="82500" lnSpcReduction="10000"/>
          </a:bodyPr>
          <a:lstStyle>
            <a:defPPr>
              <a:defRPr lang="en-US"/>
            </a:defPPr>
            <a:lvl1pPr defTabSz="685800" eaLnBrk="0" fontAlgn="base" hangingPunct="0">
              <a:spcBef>
                <a:spcPct val="0"/>
              </a:spcBef>
              <a:spcAft>
                <a:spcPct val="0"/>
              </a:spcAft>
              <a:buNone/>
              <a:defRPr sz="27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816422" eaLnBrk="0" fontAlgn="base" hangingPunct="0">
              <a:spcBef>
                <a:spcPct val="0"/>
              </a:spcBef>
              <a:spcAft>
                <a:spcPct val="0"/>
              </a:spcAft>
              <a:defRPr sz="4286">
                <a:latin typeface="Times New Roman" pitchFamily="18" charset="0"/>
              </a:defRPr>
            </a:lvl2pPr>
            <a:lvl3pPr marL="1632844" eaLnBrk="0" fontAlgn="base" hangingPunct="0">
              <a:spcBef>
                <a:spcPct val="0"/>
              </a:spcBef>
              <a:spcAft>
                <a:spcPct val="0"/>
              </a:spcAft>
              <a:defRPr sz="4286">
                <a:latin typeface="Times New Roman" pitchFamily="18" charset="0"/>
              </a:defRPr>
            </a:lvl3pPr>
            <a:lvl4pPr marL="2449266" eaLnBrk="0" fontAlgn="base" hangingPunct="0">
              <a:spcBef>
                <a:spcPct val="0"/>
              </a:spcBef>
              <a:spcAft>
                <a:spcPct val="0"/>
              </a:spcAft>
              <a:defRPr sz="4286">
                <a:latin typeface="Times New Roman" pitchFamily="18" charset="0"/>
              </a:defRPr>
            </a:lvl4pPr>
            <a:lvl5pPr marL="3265688" eaLnBrk="0" fontAlgn="base" hangingPunct="0">
              <a:spcBef>
                <a:spcPct val="0"/>
              </a:spcBef>
              <a:spcAft>
                <a:spcPct val="0"/>
              </a:spcAft>
              <a:defRPr sz="4286">
                <a:latin typeface="Times New Roman" pitchFamily="18" charset="0"/>
              </a:defRPr>
            </a:lvl5pPr>
            <a:lvl6pPr marL="4082110" defTabSz="1632844">
              <a:defRPr sz="4286">
                <a:latin typeface="Times New Roman" pitchFamily="18" charset="0"/>
              </a:defRPr>
            </a:lvl6pPr>
            <a:lvl7pPr marL="4898532" defTabSz="1632844">
              <a:defRPr sz="4286">
                <a:latin typeface="Times New Roman" pitchFamily="18" charset="0"/>
              </a:defRPr>
            </a:lvl7pPr>
            <a:lvl8pPr marL="5714954" defTabSz="1632844">
              <a:defRPr sz="4286">
                <a:latin typeface="Times New Roman" pitchFamily="18" charset="0"/>
              </a:defRPr>
            </a:lvl8pPr>
            <a:lvl9pPr marL="6531376" defTabSz="1632844">
              <a:defRPr sz="4286">
                <a:latin typeface="Times New Roman" pitchFamily="18" charset="0"/>
              </a:defRPr>
            </a:lvl9pPr>
          </a:lstStyle>
          <a:p>
            <a:pPr algn="ctr"/>
            <a:r>
              <a:rPr lang="es-ES" dirty="0">
                <a:solidFill>
                  <a:schemeClr val="bg1"/>
                </a:solidFill>
              </a:rPr>
              <a:t>OBSERVATORIO DE RESIDUOS ÁLAVA_SEGUIMIENTO Y EVALUACIÓN DEL PLAN PRU2030 </a:t>
            </a:r>
            <a:br>
              <a:rPr lang="es-ES" dirty="0">
                <a:solidFill>
                  <a:schemeClr val="bg1"/>
                </a:solidFill>
              </a:rPr>
            </a:br>
            <a:r>
              <a:rPr lang="es-ES" dirty="0">
                <a:solidFill>
                  <a:schemeClr val="bg1"/>
                </a:solidFill>
              </a:rPr>
              <a:t>	</a:t>
            </a:r>
            <a:br>
              <a:rPr lang="es-ES" dirty="0">
                <a:solidFill>
                  <a:schemeClr val="bg1"/>
                </a:solidFill>
              </a:rPr>
            </a:br>
            <a:r>
              <a:rPr lang="es-ES" dirty="0"/>
              <a:t>	</a:t>
            </a:r>
            <a:br>
              <a:rPr lang="es-ES" dirty="0"/>
            </a:br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0FF1D15-BB57-B7F3-B8DE-048E80B3DD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3645" y="2511127"/>
            <a:ext cx="15780709" cy="2552762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CAAFDAA0-473F-40FE-A00D-D3977EC4346A}"/>
              </a:ext>
            </a:extLst>
          </p:cNvPr>
          <p:cNvSpPr txBox="1"/>
          <p:nvPr/>
        </p:nvSpPr>
        <p:spPr>
          <a:xfrm>
            <a:off x="2438400" y="6590661"/>
            <a:ext cx="8763000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_tradnl" sz="2400" dirty="0"/>
              <a:t>Evaluación de los efectos ambientales del PRU2030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BA16D6A-233E-D592-C400-4C3398843AFA}"/>
              </a:ext>
            </a:extLst>
          </p:cNvPr>
          <p:cNvSpPr txBox="1"/>
          <p:nvPr/>
        </p:nvSpPr>
        <p:spPr>
          <a:xfrm>
            <a:off x="4191000" y="7745974"/>
            <a:ext cx="8763000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_tradnl" sz="2400" dirty="0"/>
              <a:t>ESTUDIOS AUXILIARES: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sz="2400" dirty="0"/>
              <a:t>Huella de carbono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sz="2400" dirty="0"/>
              <a:t>Desperdicio alimentario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34E43A1-EEDF-CBA6-3FE0-A9DD09D7C9C2}"/>
              </a:ext>
            </a:extLst>
          </p:cNvPr>
          <p:cNvSpPr txBox="1"/>
          <p:nvPr/>
        </p:nvSpPr>
        <p:spPr>
          <a:xfrm>
            <a:off x="2438400" y="5863597"/>
            <a:ext cx="8763000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_tradnl" sz="2400" dirty="0"/>
              <a:t>Grado de desarrollo de cada una de las acciones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0FE12AA-133E-96C9-A73C-C5E357D42185}"/>
              </a:ext>
            </a:extLst>
          </p:cNvPr>
          <p:cNvSpPr txBox="1"/>
          <p:nvPr/>
        </p:nvSpPr>
        <p:spPr>
          <a:xfrm>
            <a:off x="2438400" y="5136533"/>
            <a:ext cx="8763000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_tradnl" sz="2400" dirty="0"/>
              <a:t>Cumplimiento de los objetivos estratégicos</a:t>
            </a:r>
            <a:endParaRPr lang="es-ES_tradnl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7350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 descr="La marca">
            <a:extLst>
              <a:ext uri="{FF2B5EF4-FFF2-40B4-BE49-F238E27FC236}">
                <a16:creationId xmlns:a16="http://schemas.microsoft.com/office/drawing/2014/main" id="{D905D709-0306-EF54-BC4E-C58E897896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9376700"/>
            <a:ext cx="2626929" cy="788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7" descr="Logotipo general UPV/EHU - Universidad y Sociedad - UPV/EHU">
            <a:extLst>
              <a:ext uri="{FF2B5EF4-FFF2-40B4-BE49-F238E27FC236}">
                <a16:creationId xmlns:a16="http://schemas.microsoft.com/office/drawing/2014/main" id="{11E585E6-832A-90B3-80A2-BA523CD95B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9539" y="9200102"/>
            <a:ext cx="2178461" cy="999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4 Imagen" descr="LOGO Observatorio Residuos completo.jpg">
            <a:extLst>
              <a:ext uri="{FF2B5EF4-FFF2-40B4-BE49-F238E27FC236}">
                <a16:creationId xmlns:a16="http://schemas.microsoft.com/office/drawing/2014/main" id="{3D763DEF-356C-6478-CE26-77395E0F8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8989" y="9371024"/>
            <a:ext cx="2429011" cy="915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8A27B4B-17CA-9308-F718-DA4DE6ACBDB4}"/>
              </a:ext>
            </a:extLst>
          </p:cNvPr>
          <p:cNvSpPr txBox="1">
            <a:spLocks/>
          </p:cNvSpPr>
          <p:nvPr/>
        </p:nvSpPr>
        <p:spPr>
          <a:xfrm>
            <a:off x="1066800" y="952500"/>
            <a:ext cx="11734800" cy="1485983"/>
          </a:xfrm>
          <a:prstGeom prst="rect">
            <a:avLst/>
          </a:prstGeom>
          <a:solidFill>
            <a:schemeClr val="accent2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vert="horz" lIns="91440" tIns="45720" rIns="91440" bIns="45720" rtlCol="0" anchor="t">
            <a:normAutofit fontScale="82500" lnSpcReduction="10000"/>
          </a:bodyPr>
          <a:lstStyle>
            <a:defPPr>
              <a:defRPr lang="en-US"/>
            </a:defPPr>
            <a:lvl1pPr defTabSz="685800" eaLnBrk="0" fontAlgn="base" hangingPunct="0">
              <a:spcBef>
                <a:spcPct val="0"/>
              </a:spcBef>
              <a:spcAft>
                <a:spcPct val="0"/>
              </a:spcAft>
              <a:buNone/>
              <a:defRPr sz="27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816422" eaLnBrk="0" fontAlgn="base" hangingPunct="0">
              <a:spcBef>
                <a:spcPct val="0"/>
              </a:spcBef>
              <a:spcAft>
                <a:spcPct val="0"/>
              </a:spcAft>
              <a:defRPr sz="4286">
                <a:latin typeface="Times New Roman" pitchFamily="18" charset="0"/>
              </a:defRPr>
            </a:lvl2pPr>
            <a:lvl3pPr marL="1632844" eaLnBrk="0" fontAlgn="base" hangingPunct="0">
              <a:spcBef>
                <a:spcPct val="0"/>
              </a:spcBef>
              <a:spcAft>
                <a:spcPct val="0"/>
              </a:spcAft>
              <a:defRPr sz="4286">
                <a:latin typeface="Times New Roman" pitchFamily="18" charset="0"/>
              </a:defRPr>
            </a:lvl3pPr>
            <a:lvl4pPr marL="2449266" eaLnBrk="0" fontAlgn="base" hangingPunct="0">
              <a:spcBef>
                <a:spcPct val="0"/>
              </a:spcBef>
              <a:spcAft>
                <a:spcPct val="0"/>
              </a:spcAft>
              <a:defRPr sz="4286">
                <a:latin typeface="Times New Roman" pitchFamily="18" charset="0"/>
              </a:defRPr>
            </a:lvl4pPr>
            <a:lvl5pPr marL="3265688" eaLnBrk="0" fontAlgn="base" hangingPunct="0">
              <a:spcBef>
                <a:spcPct val="0"/>
              </a:spcBef>
              <a:spcAft>
                <a:spcPct val="0"/>
              </a:spcAft>
              <a:defRPr sz="4286">
                <a:latin typeface="Times New Roman" pitchFamily="18" charset="0"/>
              </a:defRPr>
            </a:lvl5pPr>
            <a:lvl6pPr marL="4082110" defTabSz="1632844">
              <a:defRPr sz="4286">
                <a:latin typeface="Times New Roman" pitchFamily="18" charset="0"/>
              </a:defRPr>
            </a:lvl6pPr>
            <a:lvl7pPr marL="4898532" defTabSz="1632844">
              <a:defRPr sz="4286">
                <a:latin typeface="Times New Roman" pitchFamily="18" charset="0"/>
              </a:defRPr>
            </a:lvl7pPr>
            <a:lvl8pPr marL="5714954" defTabSz="1632844">
              <a:defRPr sz="4286">
                <a:latin typeface="Times New Roman" pitchFamily="18" charset="0"/>
              </a:defRPr>
            </a:lvl8pPr>
            <a:lvl9pPr marL="6531376" defTabSz="1632844">
              <a:defRPr sz="4286">
                <a:latin typeface="Times New Roman" pitchFamily="18" charset="0"/>
              </a:defRPr>
            </a:lvl9pPr>
          </a:lstStyle>
          <a:p>
            <a:pPr algn="ctr"/>
            <a:r>
              <a:rPr lang="es-ES" dirty="0">
                <a:solidFill>
                  <a:schemeClr val="bg1"/>
                </a:solidFill>
              </a:rPr>
              <a:t>OBSERVATORIO DE RESIDUOS ÁLAVA_SEGUIMIENTO Y EVALUACIÓN DEL PLAN PRU2030 </a:t>
            </a:r>
            <a:br>
              <a:rPr lang="es-ES" dirty="0">
                <a:solidFill>
                  <a:schemeClr val="bg1"/>
                </a:solidFill>
              </a:rPr>
            </a:br>
            <a:r>
              <a:rPr lang="es-ES" dirty="0">
                <a:solidFill>
                  <a:schemeClr val="bg1"/>
                </a:solidFill>
              </a:rPr>
              <a:t>	</a:t>
            </a:r>
            <a:br>
              <a:rPr lang="es-ES" dirty="0">
                <a:solidFill>
                  <a:schemeClr val="bg1"/>
                </a:solidFill>
              </a:rPr>
            </a:br>
            <a:r>
              <a:rPr lang="es-ES" dirty="0"/>
              <a:t>	</a:t>
            </a:r>
            <a:br>
              <a:rPr lang="es-ES" dirty="0"/>
            </a:br>
            <a:endParaRPr lang="es-ES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133F4F8C-A874-7D2A-5A83-AB96D5E850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5393" y="2781300"/>
            <a:ext cx="6410183" cy="3429000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3B8BCF3A-FF1C-BC25-9C8F-C9AB8B0BF6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95576" y="3404705"/>
            <a:ext cx="6705600" cy="1609725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FB68798A-AD9A-FADD-E9C7-FEBDD003871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414" t="1847" b="1806"/>
          <a:stretch/>
        </p:blipFill>
        <p:spPr>
          <a:xfrm>
            <a:off x="8954049" y="5343778"/>
            <a:ext cx="3847551" cy="3566346"/>
          </a:xfrm>
          <a:prstGeom prst="rect">
            <a:avLst/>
          </a:prstGeom>
        </p:spPr>
      </p:pic>
      <p:pic>
        <p:nvPicPr>
          <p:cNvPr id="19" name="Picture 2" descr="Observar el Universo con PETeR – PETeR – Proyecto Educativo con Telescopios  Robóticos">
            <a:extLst>
              <a:ext uri="{FF2B5EF4-FFF2-40B4-BE49-F238E27FC236}">
                <a16:creationId xmlns:a16="http://schemas.microsoft.com/office/drawing/2014/main" id="{EB2C27BE-89CB-4387-8F86-F4F4962172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529" y="5467780"/>
            <a:ext cx="1272836" cy="1166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Imagen 19" descr="Imagen que contiene tabla, hombre, libro, computer&#10;&#10;Descripción generada automáticamente">
            <a:extLst>
              <a:ext uri="{FF2B5EF4-FFF2-40B4-BE49-F238E27FC236}">
                <a16:creationId xmlns:a16="http://schemas.microsoft.com/office/drawing/2014/main" id="{88E2DF9A-2462-DD9B-259E-53E90F6DCCE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407" y="6142633"/>
            <a:ext cx="4267200" cy="3191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2352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 descr="La marca">
            <a:extLst>
              <a:ext uri="{FF2B5EF4-FFF2-40B4-BE49-F238E27FC236}">
                <a16:creationId xmlns:a16="http://schemas.microsoft.com/office/drawing/2014/main" id="{D905D709-0306-EF54-BC4E-C58E897896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9376700"/>
            <a:ext cx="2626929" cy="788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7" descr="Logotipo general UPV/EHU - Universidad y Sociedad - UPV/EHU">
            <a:extLst>
              <a:ext uri="{FF2B5EF4-FFF2-40B4-BE49-F238E27FC236}">
                <a16:creationId xmlns:a16="http://schemas.microsoft.com/office/drawing/2014/main" id="{11E585E6-832A-90B3-80A2-BA523CD95B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9539" y="9200102"/>
            <a:ext cx="2178461" cy="999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4 Imagen" descr="LOGO Observatorio Residuos completo.jpg">
            <a:extLst>
              <a:ext uri="{FF2B5EF4-FFF2-40B4-BE49-F238E27FC236}">
                <a16:creationId xmlns:a16="http://schemas.microsoft.com/office/drawing/2014/main" id="{3D763DEF-356C-6478-CE26-77395E0F8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8989" y="9371024"/>
            <a:ext cx="2429011" cy="915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8A27B4B-17CA-9308-F718-DA4DE6ACBDB4}"/>
              </a:ext>
            </a:extLst>
          </p:cNvPr>
          <p:cNvSpPr txBox="1">
            <a:spLocks/>
          </p:cNvSpPr>
          <p:nvPr/>
        </p:nvSpPr>
        <p:spPr>
          <a:xfrm>
            <a:off x="1066800" y="952500"/>
            <a:ext cx="8991600" cy="1485983"/>
          </a:xfrm>
          <a:prstGeom prst="rect">
            <a:avLst/>
          </a:prstGeom>
          <a:solidFill>
            <a:schemeClr val="accent2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vert="horz" lIns="91440" tIns="45720" rIns="91440" bIns="45720" rtlCol="0" anchor="t">
            <a:normAutofit fontScale="90000" lnSpcReduction="10000"/>
          </a:bodyPr>
          <a:lstStyle>
            <a:defPPr>
              <a:defRPr lang="en-US"/>
            </a:defPPr>
            <a:lvl1pPr defTabSz="685800" eaLnBrk="0" fontAlgn="base" hangingPunct="0">
              <a:spcBef>
                <a:spcPct val="0"/>
              </a:spcBef>
              <a:spcAft>
                <a:spcPct val="0"/>
              </a:spcAft>
              <a:buNone/>
              <a:defRPr sz="27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816422" eaLnBrk="0" fontAlgn="base" hangingPunct="0">
              <a:spcBef>
                <a:spcPct val="0"/>
              </a:spcBef>
              <a:spcAft>
                <a:spcPct val="0"/>
              </a:spcAft>
              <a:defRPr sz="4286">
                <a:latin typeface="Times New Roman" pitchFamily="18" charset="0"/>
              </a:defRPr>
            </a:lvl2pPr>
            <a:lvl3pPr marL="1632844" eaLnBrk="0" fontAlgn="base" hangingPunct="0">
              <a:spcBef>
                <a:spcPct val="0"/>
              </a:spcBef>
              <a:spcAft>
                <a:spcPct val="0"/>
              </a:spcAft>
              <a:defRPr sz="4286">
                <a:latin typeface="Times New Roman" pitchFamily="18" charset="0"/>
              </a:defRPr>
            </a:lvl3pPr>
            <a:lvl4pPr marL="2449266" eaLnBrk="0" fontAlgn="base" hangingPunct="0">
              <a:spcBef>
                <a:spcPct val="0"/>
              </a:spcBef>
              <a:spcAft>
                <a:spcPct val="0"/>
              </a:spcAft>
              <a:defRPr sz="4286">
                <a:latin typeface="Times New Roman" pitchFamily="18" charset="0"/>
              </a:defRPr>
            </a:lvl4pPr>
            <a:lvl5pPr marL="3265688" eaLnBrk="0" fontAlgn="base" hangingPunct="0">
              <a:spcBef>
                <a:spcPct val="0"/>
              </a:spcBef>
              <a:spcAft>
                <a:spcPct val="0"/>
              </a:spcAft>
              <a:defRPr sz="4286">
                <a:latin typeface="Times New Roman" pitchFamily="18" charset="0"/>
              </a:defRPr>
            </a:lvl5pPr>
            <a:lvl6pPr marL="4082110" defTabSz="1632844">
              <a:defRPr sz="4286">
                <a:latin typeface="Times New Roman" pitchFamily="18" charset="0"/>
              </a:defRPr>
            </a:lvl6pPr>
            <a:lvl7pPr marL="4898532" defTabSz="1632844">
              <a:defRPr sz="4286">
                <a:latin typeface="Times New Roman" pitchFamily="18" charset="0"/>
              </a:defRPr>
            </a:lvl7pPr>
            <a:lvl8pPr marL="5714954" defTabSz="1632844">
              <a:defRPr sz="4286">
                <a:latin typeface="Times New Roman" pitchFamily="18" charset="0"/>
              </a:defRPr>
            </a:lvl8pPr>
            <a:lvl9pPr marL="6531376" defTabSz="1632844">
              <a:defRPr sz="4286">
                <a:latin typeface="Times New Roman" pitchFamily="18" charset="0"/>
              </a:defRPr>
            </a:lvl9pPr>
          </a:lstStyle>
          <a:p>
            <a:r>
              <a:rPr lang="es-ES" dirty="0">
                <a:solidFill>
                  <a:schemeClr val="bg1"/>
                </a:solidFill>
              </a:rPr>
              <a:t>OBSERVATORIO DE RESIDUOS ÁLAVA_ECOBARÓMETRO</a:t>
            </a:r>
            <a:br>
              <a:rPr lang="es-ES" dirty="0"/>
            </a:br>
            <a:r>
              <a:rPr lang="es-ES" dirty="0"/>
              <a:t>	</a:t>
            </a:r>
            <a:br>
              <a:rPr lang="es-ES" dirty="0"/>
            </a:br>
            <a:r>
              <a:rPr lang="es-ES" dirty="0"/>
              <a:t>	</a:t>
            </a:r>
            <a:br>
              <a:rPr lang="es-ES" dirty="0"/>
            </a:br>
            <a:endParaRPr lang="es-ES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ED061DA3-FBC1-B8DC-F32A-008D7D2336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1600" y="3420382"/>
            <a:ext cx="13218850" cy="2310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2453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 descr="La marca">
            <a:extLst>
              <a:ext uri="{FF2B5EF4-FFF2-40B4-BE49-F238E27FC236}">
                <a16:creationId xmlns:a16="http://schemas.microsoft.com/office/drawing/2014/main" id="{D905D709-0306-EF54-BC4E-C58E897896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9376700"/>
            <a:ext cx="2626929" cy="788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7" descr="Logotipo general UPV/EHU - Universidad y Sociedad - UPV/EHU">
            <a:extLst>
              <a:ext uri="{FF2B5EF4-FFF2-40B4-BE49-F238E27FC236}">
                <a16:creationId xmlns:a16="http://schemas.microsoft.com/office/drawing/2014/main" id="{11E585E6-832A-90B3-80A2-BA523CD95B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9539" y="9200102"/>
            <a:ext cx="2178461" cy="999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4 Imagen" descr="LOGO Observatorio Residuos completo.jpg">
            <a:extLst>
              <a:ext uri="{FF2B5EF4-FFF2-40B4-BE49-F238E27FC236}">
                <a16:creationId xmlns:a16="http://schemas.microsoft.com/office/drawing/2014/main" id="{3D763DEF-356C-6478-CE26-77395E0F8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8989" y="9371024"/>
            <a:ext cx="2429011" cy="915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8A27B4B-17CA-9308-F718-DA4DE6ACBDB4}"/>
              </a:ext>
            </a:extLst>
          </p:cNvPr>
          <p:cNvSpPr txBox="1">
            <a:spLocks/>
          </p:cNvSpPr>
          <p:nvPr/>
        </p:nvSpPr>
        <p:spPr>
          <a:xfrm>
            <a:off x="1066800" y="952500"/>
            <a:ext cx="8991600" cy="1485983"/>
          </a:xfrm>
          <a:prstGeom prst="rect">
            <a:avLst/>
          </a:prstGeom>
          <a:solidFill>
            <a:schemeClr val="accent2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vert="horz" lIns="91440" tIns="45720" rIns="91440" bIns="45720" rtlCol="0" anchor="t">
            <a:normAutofit fontScale="90000" lnSpcReduction="10000"/>
          </a:bodyPr>
          <a:lstStyle>
            <a:defPPr>
              <a:defRPr lang="en-US"/>
            </a:defPPr>
            <a:lvl1pPr defTabSz="685800" eaLnBrk="0" fontAlgn="base" hangingPunct="0">
              <a:spcBef>
                <a:spcPct val="0"/>
              </a:spcBef>
              <a:spcAft>
                <a:spcPct val="0"/>
              </a:spcAft>
              <a:buNone/>
              <a:defRPr sz="27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816422" eaLnBrk="0" fontAlgn="base" hangingPunct="0">
              <a:spcBef>
                <a:spcPct val="0"/>
              </a:spcBef>
              <a:spcAft>
                <a:spcPct val="0"/>
              </a:spcAft>
              <a:defRPr sz="4286">
                <a:latin typeface="Times New Roman" pitchFamily="18" charset="0"/>
              </a:defRPr>
            </a:lvl2pPr>
            <a:lvl3pPr marL="1632844" eaLnBrk="0" fontAlgn="base" hangingPunct="0">
              <a:spcBef>
                <a:spcPct val="0"/>
              </a:spcBef>
              <a:spcAft>
                <a:spcPct val="0"/>
              </a:spcAft>
              <a:defRPr sz="4286">
                <a:latin typeface="Times New Roman" pitchFamily="18" charset="0"/>
              </a:defRPr>
            </a:lvl3pPr>
            <a:lvl4pPr marL="2449266" eaLnBrk="0" fontAlgn="base" hangingPunct="0">
              <a:spcBef>
                <a:spcPct val="0"/>
              </a:spcBef>
              <a:spcAft>
                <a:spcPct val="0"/>
              </a:spcAft>
              <a:defRPr sz="4286">
                <a:latin typeface="Times New Roman" pitchFamily="18" charset="0"/>
              </a:defRPr>
            </a:lvl4pPr>
            <a:lvl5pPr marL="3265688" eaLnBrk="0" fontAlgn="base" hangingPunct="0">
              <a:spcBef>
                <a:spcPct val="0"/>
              </a:spcBef>
              <a:spcAft>
                <a:spcPct val="0"/>
              </a:spcAft>
              <a:defRPr sz="4286">
                <a:latin typeface="Times New Roman" pitchFamily="18" charset="0"/>
              </a:defRPr>
            </a:lvl5pPr>
            <a:lvl6pPr marL="4082110" defTabSz="1632844">
              <a:defRPr sz="4286">
                <a:latin typeface="Times New Roman" pitchFamily="18" charset="0"/>
              </a:defRPr>
            </a:lvl6pPr>
            <a:lvl7pPr marL="4898532" defTabSz="1632844">
              <a:defRPr sz="4286">
                <a:latin typeface="Times New Roman" pitchFamily="18" charset="0"/>
              </a:defRPr>
            </a:lvl7pPr>
            <a:lvl8pPr marL="5714954" defTabSz="1632844">
              <a:defRPr sz="4286">
                <a:latin typeface="Times New Roman" pitchFamily="18" charset="0"/>
              </a:defRPr>
            </a:lvl8pPr>
            <a:lvl9pPr marL="6531376" defTabSz="1632844">
              <a:defRPr sz="4286">
                <a:latin typeface="Times New Roman" pitchFamily="18" charset="0"/>
              </a:defRPr>
            </a:lvl9pPr>
          </a:lstStyle>
          <a:p>
            <a:r>
              <a:rPr lang="es-ES" dirty="0">
                <a:solidFill>
                  <a:schemeClr val="bg1"/>
                </a:solidFill>
              </a:rPr>
              <a:t>OBSERVATORIO DE RESIDUOS ÁLAVA_ECOBARÓMETRO</a:t>
            </a:r>
            <a:br>
              <a:rPr lang="es-ES" dirty="0"/>
            </a:br>
            <a:r>
              <a:rPr lang="es-ES" dirty="0"/>
              <a:t>	</a:t>
            </a:r>
            <a:br>
              <a:rPr lang="es-ES" dirty="0"/>
            </a:br>
            <a:r>
              <a:rPr lang="es-ES" dirty="0"/>
              <a:t>	</a:t>
            </a:r>
            <a:br>
              <a:rPr lang="es-ES" dirty="0"/>
            </a:br>
            <a:endParaRPr lang="es-ES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3D8DAEE8-1519-7771-D03D-8583EC07D04C}"/>
              </a:ext>
            </a:extLst>
          </p:cNvPr>
          <p:cNvSpPr txBox="1"/>
          <p:nvPr/>
        </p:nvSpPr>
        <p:spPr>
          <a:xfrm>
            <a:off x="741964" y="3053690"/>
            <a:ext cx="9316436" cy="164660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4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En cuanto a la separación de residuos en el hogar ¿En qué grado le parece importante como medida para el cuidado del medio ambiente?  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400" b="1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 un 93% le parece importante o muy importante.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C442F2A6-6ED4-E8C1-9CA5-F08D7F8AFCFF}"/>
              </a:ext>
            </a:extLst>
          </p:cNvPr>
          <p:cNvSpPr txBox="1"/>
          <p:nvPr/>
        </p:nvSpPr>
        <p:spPr>
          <a:xfrm>
            <a:off x="741964" y="5143500"/>
            <a:ext cx="9316436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_tradnl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Con qué frecuencia separa los siguientes residuos: </a:t>
            </a:r>
            <a:r>
              <a:rPr lang="es-ES_tradnl" sz="2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78-95%</a:t>
            </a:r>
            <a:r>
              <a:rPr lang="es-ES_tradnl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endParaRPr lang="es-ES" sz="2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917B504D-42E5-8170-12C9-5687C4A41D03}"/>
              </a:ext>
            </a:extLst>
          </p:cNvPr>
          <p:cNvSpPr txBox="1"/>
          <p:nvPr/>
        </p:nvSpPr>
        <p:spPr>
          <a:xfrm>
            <a:off x="741964" y="5988111"/>
            <a:ext cx="9316436" cy="164660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_tradnl" sz="24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Respecto a dónde se obtiene la información para separar correctamente </a:t>
            </a:r>
            <a:r>
              <a:rPr lang="es-ES_tradnl" sz="2400" b="1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más del 50% dice hacerlo “por lógica” y más del 85% dice que tiene “información adecuada”.</a:t>
            </a:r>
            <a:endParaRPr lang="es-ES" sz="24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es-ES" sz="2400" b="1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20" name="Rayo 19">
            <a:extLst>
              <a:ext uri="{FF2B5EF4-FFF2-40B4-BE49-F238E27FC236}">
                <a16:creationId xmlns:a16="http://schemas.microsoft.com/office/drawing/2014/main" id="{92950D8F-7FBF-2ACF-7373-29D8ED0F9B2C}"/>
              </a:ext>
            </a:extLst>
          </p:cNvPr>
          <p:cNvSpPr/>
          <p:nvPr/>
        </p:nvSpPr>
        <p:spPr>
          <a:xfrm rot="2777820">
            <a:off x="9081242" y="320037"/>
            <a:ext cx="4545114" cy="8560029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B1475CDA-F614-6ADB-24C7-0D67ABD979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20410" y="5567258"/>
            <a:ext cx="5791200" cy="3803766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1DBBE524-7EE9-25E8-B02B-69FF63DBE1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420600" y="2173648"/>
            <a:ext cx="5642104" cy="2798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8763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 descr="La marca">
            <a:extLst>
              <a:ext uri="{FF2B5EF4-FFF2-40B4-BE49-F238E27FC236}">
                <a16:creationId xmlns:a16="http://schemas.microsoft.com/office/drawing/2014/main" id="{D905D709-0306-EF54-BC4E-C58E897896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9376700"/>
            <a:ext cx="2626929" cy="788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7" descr="Logotipo general UPV/EHU - Universidad y Sociedad - UPV/EHU">
            <a:extLst>
              <a:ext uri="{FF2B5EF4-FFF2-40B4-BE49-F238E27FC236}">
                <a16:creationId xmlns:a16="http://schemas.microsoft.com/office/drawing/2014/main" id="{11E585E6-832A-90B3-80A2-BA523CD95B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9539" y="9200102"/>
            <a:ext cx="2178461" cy="999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4 Imagen" descr="LOGO Observatorio Residuos completo.jpg">
            <a:extLst>
              <a:ext uri="{FF2B5EF4-FFF2-40B4-BE49-F238E27FC236}">
                <a16:creationId xmlns:a16="http://schemas.microsoft.com/office/drawing/2014/main" id="{3D763DEF-356C-6478-CE26-77395E0F8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8989" y="9371024"/>
            <a:ext cx="2429011" cy="915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8A27B4B-17CA-9308-F718-DA4DE6ACBDB4}"/>
              </a:ext>
            </a:extLst>
          </p:cNvPr>
          <p:cNvSpPr txBox="1">
            <a:spLocks/>
          </p:cNvSpPr>
          <p:nvPr/>
        </p:nvSpPr>
        <p:spPr>
          <a:xfrm>
            <a:off x="1066800" y="952500"/>
            <a:ext cx="8991600" cy="1485983"/>
          </a:xfrm>
          <a:prstGeom prst="rect">
            <a:avLst/>
          </a:prstGeom>
          <a:solidFill>
            <a:schemeClr val="accent2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vert="horz" lIns="91440" tIns="45720" rIns="91440" bIns="45720" rtlCol="0" anchor="t">
            <a:normAutofit fontScale="97500"/>
          </a:bodyPr>
          <a:lstStyle>
            <a:defPPr>
              <a:defRPr lang="en-US"/>
            </a:defPPr>
            <a:lvl1pPr defTabSz="685800" eaLnBrk="0" fontAlgn="base" hangingPunct="0">
              <a:spcBef>
                <a:spcPct val="0"/>
              </a:spcBef>
              <a:spcAft>
                <a:spcPct val="0"/>
              </a:spcAft>
              <a:buNone/>
              <a:defRPr sz="27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816422" eaLnBrk="0" fontAlgn="base" hangingPunct="0">
              <a:spcBef>
                <a:spcPct val="0"/>
              </a:spcBef>
              <a:spcAft>
                <a:spcPct val="0"/>
              </a:spcAft>
              <a:defRPr sz="4286">
                <a:latin typeface="Times New Roman" pitchFamily="18" charset="0"/>
              </a:defRPr>
            </a:lvl2pPr>
            <a:lvl3pPr marL="1632844" eaLnBrk="0" fontAlgn="base" hangingPunct="0">
              <a:spcBef>
                <a:spcPct val="0"/>
              </a:spcBef>
              <a:spcAft>
                <a:spcPct val="0"/>
              </a:spcAft>
              <a:defRPr sz="4286">
                <a:latin typeface="Times New Roman" pitchFamily="18" charset="0"/>
              </a:defRPr>
            </a:lvl3pPr>
            <a:lvl4pPr marL="2449266" eaLnBrk="0" fontAlgn="base" hangingPunct="0">
              <a:spcBef>
                <a:spcPct val="0"/>
              </a:spcBef>
              <a:spcAft>
                <a:spcPct val="0"/>
              </a:spcAft>
              <a:defRPr sz="4286">
                <a:latin typeface="Times New Roman" pitchFamily="18" charset="0"/>
              </a:defRPr>
            </a:lvl4pPr>
            <a:lvl5pPr marL="3265688" eaLnBrk="0" fontAlgn="base" hangingPunct="0">
              <a:spcBef>
                <a:spcPct val="0"/>
              </a:spcBef>
              <a:spcAft>
                <a:spcPct val="0"/>
              </a:spcAft>
              <a:defRPr sz="4286">
                <a:latin typeface="Times New Roman" pitchFamily="18" charset="0"/>
              </a:defRPr>
            </a:lvl5pPr>
            <a:lvl6pPr marL="4082110" defTabSz="1632844">
              <a:defRPr sz="4286">
                <a:latin typeface="Times New Roman" pitchFamily="18" charset="0"/>
              </a:defRPr>
            </a:lvl6pPr>
            <a:lvl7pPr marL="4898532" defTabSz="1632844">
              <a:defRPr sz="4286">
                <a:latin typeface="Times New Roman" pitchFamily="18" charset="0"/>
              </a:defRPr>
            </a:lvl7pPr>
            <a:lvl8pPr marL="5714954" defTabSz="1632844">
              <a:defRPr sz="4286">
                <a:latin typeface="Times New Roman" pitchFamily="18" charset="0"/>
              </a:defRPr>
            </a:lvl8pPr>
            <a:lvl9pPr marL="6531376" defTabSz="1632844">
              <a:defRPr sz="4286">
                <a:latin typeface="Times New Roman" pitchFamily="18" charset="0"/>
              </a:defRPr>
            </a:lvl9pPr>
          </a:lstStyle>
          <a:p>
            <a:r>
              <a:rPr lang="es-ES" dirty="0">
                <a:solidFill>
                  <a:schemeClr val="bg1"/>
                </a:solidFill>
              </a:rPr>
              <a:t>OBSERVATORIO DE RESIDUOS ÁLAVA_CRONOGRAMA</a:t>
            </a:r>
            <a:r>
              <a:rPr lang="es-ES" dirty="0"/>
              <a:t>	</a:t>
            </a:r>
            <a:br>
              <a:rPr lang="es-ES" dirty="0"/>
            </a:br>
            <a:endParaRPr lang="es-ES" dirty="0"/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19601A38-1CC2-5397-01B2-B415AB1C11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1645632"/>
              </p:ext>
            </p:extLst>
          </p:nvPr>
        </p:nvGraphicFramePr>
        <p:xfrm>
          <a:off x="2819400" y="3238500"/>
          <a:ext cx="10667999" cy="38862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73339">
                  <a:extLst>
                    <a:ext uri="{9D8B030D-6E8A-4147-A177-3AD203B41FA5}">
                      <a16:colId xmlns:a16="http://schemas.microsoft.com/office/drawing/2014/main" val="1454934181"/>
                    </a:ext>
                  </a:extLst>
                </a:gridCol>
                <a:gridCol w="1138932">
                  <a:extLst>
                    <a:ext uri="{9D8B030D-6E8A-4147-A177-3AD203B41FA5}">
                      <a16:colId xmlns:a16="http://schemas.microsoft.com/office/drawing/2014/main" val="3788292050"/>
                    </a:ext>
                  </a:extLst>
                </a:gridCol>
                <a:gridCol w="1138932">
                  <a:extLst>
                    <a:ext uri="{9D8B030D-6E8A-4147-A177-3AD203B41FA5}">
                      <a16:colId xmlns:a16="http://schemas.microsoft.com/office/drawing/2014/main" val="1982846040"/>
                    </a:ext>
                  </a:extLst>
                </a:gridCol>
                <a:gridCol w="1138932">
                  <a:extLst>
                    <a:ext uri="{9D8B030D-6E8A-4147-A177-3AD203B41FA5}">
                      <a16:colId xmlns:a16="http://schemas.microsoft.com/office/drawing/2014/main" val="320918230"/>
                    </a:ext>
                  </a:extLst>
                </a:gridCol>
                <a:gridCol w="1138932">
                  <a:extLst>
                    <a:ext uri="{9D8B030D-6E8A-4147-A177-3AD203B41FA5}">
                      <a16:colId xmlns:a16="http://schemas.microsoft.com/office/drawing/2014/main" val="3208456887"/>
                    </a:ext>
                  </a:extLst>
                </a:gridCol>
                <a:gridCol w="1138932">
                  <a:extLst>
                    <a:ext uri="{9D8B030D-6E8A-4147-A177-3AD203B41FA5}">
                      <a16:colId xmlns:a16="http://schemas.microsoft.com/office/drawing/2014/main" val="3588402780"/>
                    </a:ext>
                  </a:extLst>
                </a:gridCol>
              </a:tblGrid>
              <a:tr h="495452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 dirty="0">
                          <a:effectLst/>
                        </a:rPr>
                        <a:t> </a:t>
                      </a:r>
                      <a:endParaRPr lang="es-ES" sz="1800" b="0" i="0" u="none" strike="noStrike" dirty="0">
                        <a:solidFill>
                          <a:srgbClr val="70AD47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 dirty="0">
                          <a:effectLst/>
                        </a:rPr>
                        <a:t>2022</a:t>
                      </a:r>
                      <a:endParaRPr lang="es-ES" sz="1800" b="0" i="0" u="none" strike="noStrike" dirty="0">
                        <a:solidFill>
                          <a:srgbClr val="70AD47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 dirty="0">
                          <a:effectLst/>
                        </a:rPr>
                        <a:t>2023</a:t>
                      </a:r>
                      <a:endParaRPr lang="es-ES" sz="1800" b="0" i="0" u="none" strike="noStrike" dirty="0">
                        <a:solidFill>
                          <a:srgbClr val="70AD47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 dirty="0">
                          <a:effectLst/>
                        </a:rPr>
                        <a:t>2024</a:t>
                      </a:r>
                      <a:endParaRPr lang="es-ES" sz="1800" b="0" i="0" u="none" strike="noStrike" dirty="0">
                        <a:solidFill>
                          <a:srgbClr val="70AD47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 dirty="0">
                          <a:effectLst/>
                        </a:rPr>
                        <a:t>2025</a:t>
                      </a:r>
                      <a:endParaRPr lang="es-ES" sz="1800" b="0" i="0" u="none" strike="noStrike" dirty="0">
                        <a:solidFill>
                          <a:srgbClr val="70AD47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 dirty="0">
                          <a:effectLst/>
                        </a:rPr>
                        <a:t>2026</a:t>
                      </a:r>
                      <a:endParaRPr lang="es-ES" sz="1800" b="0" i="0" u="none" strike="noStrike" dirty="0">
                        <a:solidFill>
                          <a:srgbClr val="70AD47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82833854"/>
                  </a:ext>
                </a:extLst>
              </a:tr>
              <a:tr h="495452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 dirty="0">
                          <a:effectLst/>
                        </a:rPr>
                        <a:t>OBSERVATORIO DE RESIDUOS</a:t>
                      </a:r>
                      <a:endParaRPr lang="es-ES" sz="1800" b="0" i="0" u="none" strike="noStrike" dirty="0">
                        <a:solidFill>
                          <a:srgbClr val="70AD47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 dirty="0">
                          <a:effectLst/>
                        </a:rPr>
                        <a:t>x</a:t>
                      </a:r>
                      <a:endParaRPr lang="es-ES" sz="1800" b="0" i="0" u="none" strike="noStrike" dirty="0">
                        <a:solidFill>
                          <a:srgbClr val="70AD47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 dirty="0">
                          <a:effectLst/>
                        </a:rPr>
                        <a:t>x</a:t>
                      </a:r>
                      <a:endParaRPr lang="es-ES" sz="1800" b="0" i="0" u="none" strike="noStrike" dirty="0">
                        <a:solidFill>
                          <a:srgbClr val="70AD47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 dirty="0">
                          <a:effectLst/>
                        </a:rPr>
                        <a:t>x</a:t>
                      </a:r>
                      <a:endParaRPr lang="es-ES" sz="1800" b="0" i="0" u="none" strike="noStrike" dirty="0">
                        <a:solidFill>
                          <a:srgbClr val="70AD47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 dirty="0">
                          <a:effectLst/>
                        </a:rPr>
                        <a:t>x</a:t>
                      </a:r>
                      <a:endParaRPr lang="es-ES" sz="1800" b="0" i="0" u="none" strike="noStrike" dirty="0">
                        <a:solidFill>
                          <a:srgbClr val="70AD47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 dirty="0">
                          <a:effectLst/>
                        </a:rPr>
                        <a:t>x</a:t>
                      </a:r>
                      <a:endParaRPr lang="es-ES" sz="1800" b="0" i="0" u="none" strike="noStrike" dirty="0">
                        <a:solidFill>
                          <a:srgbClr val="70AD47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93814463"/>
                  </a:ext>
                </a:extLst>
              </a:tr>
              <a:tr h="479969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 dirty="0">
                          <a:effectLst/>
                        </a:rPr>
                        <a:t>Inventario anual</a:t>
                      </a:r>
                      <a:endParaRPr lang="es-ES" sz="1800" b="0" i="0" u="none" strike="noStrike" dirty="0">
                        <a:solidFill>
                          <a:srgbClr val="70AD47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 dirty="0">
                          <a:effectLst/>
                        </a:rPr>
                        <a:t>x</a:t>
                      </a:r>
                      <a:endParaRPr lang="es-ES" sz="1800" b="0" i="0" u="none" strike="noStrike" dirty="0">
                        <a:solidFill>
                          <a:srgbClr val="70AD47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 dirty="0">
                          <a:effectLst/>
                        </a:rPr>
                        <a:t>x</a:t>
                      </a:r>
                      <a:endParaRPr lang="es-ES" sz="1800" b="0" i="0" u="none" strike="noStrike" dirty="0">
                        <a:solidFill>
                          <a:srgbClr val="70AD47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 dirty="0">
                          <a:effectLst/>
                        </a:rPr>
                        <a:t>x</a:t>
                      </a:r>
                      <a:endParaRPr lang="es-ES" sz="1800" b="0" i="0" u="none" strike="noStrike" dirty="0">
                        <a:solidFill>
                          <a:srgbClr val="70AD47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 dirty="0">
                          <a:effectLst/>
                        </a:rPr>
                        <a:t>x</a:t>
                      </a:r>
                      <a:endParaRPr lang="es-ES" sz="1800" b="0" i="0" u="none" strike="noStrike" dirty="0">
                        <a:solidFill>
                          <a:srgbClr val="70AD47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 dirty="0">
                          <a:effectLst/>
                        </a:rPr>
                        <a:t>x</a:t>
                      </a:r>
                      <a:endParaRPr lang="es-ES" sz="1800" b="0" i="0" u="none" strike="noStrike" dirty="0">
                        <a:solidFill>
                          <a:srgbClr val="70AD47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86747810"/>
                  </a:ext>
                </a:extLst>
              </a:tr>
              <a:tr h="479969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 dirty="0">
                          <a:effectLst/>
                        </a:rPr>
                        <a:t>Caracterización</a:t>
                      </a:r>
                      <a:endParaRPr lang="es-ES" sz="1800" b="0" i="0" u="none" strike="noStrike" dirty="0">
                        <a:solidFill>
                          <a:srgbClr val="70AD47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 dirty="0">
                          <a:effectLst/>
                        </a:rPr>
                        <a:t> </a:t>
                      </a:r>
                      <a:endParaRPr lang="es-ES" sz="1800" b="0" i="0" u="none" strike="noStrike" dirty="0">
                        <a:solidFill>
                          <a:srgbClr val="70AD47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 dirty="0">
                          <a:effectLst/>
                        </a:rPr>
                        <a:t>x</a:t>
                      </a:r>
                      <a:endParaRPr lang="es-ES" sz="1800" b="0" i="0" u="none" strike="noStrike" dirty="0">
                        <a:solidFill>
                          <a:srgbClr val="70AD47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 dirty="0">
                          <a:effectLst/>
                        </a:rPr>
                        <a:t> </a:t>
                      </a:r>
                      <a:endParaRPr lang="es-ES" sz="1800" b="0" i="0" u="none" strike="noStrike" dirty="0">
                        <a:solidFill>
                          <a:srgbClr val="70AD47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 dirty="0">
                          <a:effectLst/>
                        </a:rPr>
                        <a:t> </a:t>
                      </a:r>
                      <a:endParaRPr lang="es-ES" sz="1800" b="0" i="0" u="none" strike="noStrike" dirty="0">
                        <a:solidFill>
                          <a:srgbClr val="70AD47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 dirty="0">
                          <a:effectLst/>
                        </a:rPr>
                        <a:t>x</a:t>
                      </a:r>
                      <a:endParaRPr lang="es-ES" sz="1800" b="0" i="0" u="none" strike="noStrike" dirty="0">
                        <a:solidFill>
                          <a:srgbClr val="70AD47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05169133"/>
                  </a:ext>
                </a:extLst>
              </a:tr>
              <a:tr h="479969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 dirty="0">
                          <a:effectLst/>
                        </a:rPr>
                        <a:t>Seguimiento anual</a:t>
                      </a:r>
                      <a:endParaRPr lang="es-ES" sz="1800" b="0" i="0" u="none" strike="noStrike" dirty="0">
                        <a:solidFill>
                          <a:srgbClr val="70AD47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 dirty="0">
                          <a:effectLst/>
                        </a:rPr>
                        <a:t>x</a:t>
                      </a:r>
                      <a:endParaRPr lang="es-ES" sz="1800" b="0" i="0" u="none" strike="noStrike" dirty="0">
                        <a:solidFill>
                          <a:srgbClr val="70AD47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 dirty="0">
                          <a:effectLst/>
                        </a:rPr>
                        <a:t>x</a:t>
                      </a:r>
                      <a:endParaRPr lang="es-ES" sz="1800" b="0" i="0" u="none" strike="noStrike" dirty="0">
                        <a:solidFill>
                          <a:srgbClr val="70AD47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 dirty="0">
                          <a:effectLst/>
                        </a:rPr>
                        <a:t>x</a:t>
                      </a:r>
                      <a:endParaRPr lang="es-ES" sz="1800" b="0" i="0" u="none" strike="noStrike" dirty="0">
                        <a:solidFill>
                          <a:srgbClr val="70AD47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 dirty="0">
                          <a:effectLst/>
                        </a:rPr>
                        <a:t>x</a:t>
                      </a:r>
                      <a:endParaRPr lang="es-ES" sz="1800" b="0" i="0" u="none" strike="noStrike" dirty="0">
                        <a:solidFill>
                          <a:srgbClr val="70AD47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 dirty="0">
                          <a:effectLst/>
                        </a:rPr>
                        <a:t>x</a:t>
                      </a:r>
                      <a:endParaRPr lang="es-ES" sz="1800" b="0" i="0" u="none" strike="noStrike" dirty="0">
                        <a:solidFill>
                          <a:srgbClr val="70AD47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95381023"/>
                  </a:ext>
                </a:extLst>
              </a:tr>
              <a:tr h="479969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 dirty="0">
                          <a:effectLst/>
                        </a:rPr>
                        <a:t>Evaluación intermedia</a:t>
                      </a:r>
                      <a:endParaRPr lang="es-ES" sz="1800" b="0" i="0" u="none" strike="noStrike" dirty="0">
                        <a:solidFill>
                          <a:srgbClr val="70AD47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 dirty="0">
                          <a:effectLst/>
                        </a:rPr>
                        <a:t> </a:t>
                      </a:r>
                      <a:endParaRPr lang="es-ES" sz="1800" b="0" i="0" u="none" strike="noStrike" dirty="0">
                        <a:solidFill>
                          <a:srgbClr val="70AD47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 dirty="0">
                          <a:effectLst/>
                        </a:rPr>
                        <a:t>x</a:t>
                      </a:r>
                      <a:endParaRPr lang="es-ES" sz="1800" b="0" i="0" u="none" strike="noStrike" dirty="0">
                        <a:solidFill>
                          <a:srgbClr val="70AD47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 dirty="0">
                          <a:effectLst/>
                        </a:rPr>
                        <a:t> </a:t>
                      </a:r>
                      <a:endParaRPr lang="es-ES" sz="1800" b="0" i="0" u="none" strike="noStrike" dirty="0">
                        <a:solidFill>
                          <a:srgbClr val="70AD47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 dirty="0">
                          <a:effectLst/>
                        </a:rPr>
                        <a:t> </a:t>
                      </a:r>
                      <a:endParaRPr lang="es-ES" sz="1800" b="0" i="0" u="none" strike="noStrike" dirty="0">
                        <a:solidFill>
                          <a:srgbClr val="70AD47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 dirty="0">
                          <a:effectLst/>
                        </a:rPr>
                        <a:t> </a:t>
                      </a:r>
                      <a:endParaRPr lang="es-ES" sz="1800" b="0" i="0" u="none" strike="noStrike" dirty="0">
                        <a:solidFill>
                          <a:srgbClr val="70AD47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89154878"/>
                  </a:ext>
                </a:extLst>
              </a:tr>
              <a:tr h="479969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 dirty="0">
                          <a:effectLst/>
                        </a:rPr>
                        <a:t>Ecobarómetro</a:t>
                      </a:r>
                      <a:endParaRPr lang="es-ES" sz="1800" b="0" i="0" u="none" strike="noStrike" dirty="0">
                        <a:solidFill>
                          <a:srgbClr val="70AD47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 dirty="0">
                          <a:effectLst/>
                        </a:rPr>
                        <a:t> </a:t>
                      </a:r>
                      <a:endParaRPr lang="es-ES" sz="1800" b="0" i="0" u="none" strike="noStrike" dirty="0">
                        <a:solidFill>
                          <a:srgbClr val="70AD47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 dirty="0">
                          <a:effectLst/>
                        </a:rPr>
                        <a:t>x</a:t>
                      </a:r>
                      <a:endParaRPr lang="es-ES" sz="1800" b="0" i="0" u="none" strike="noStrike" dirty="0">
                        <a:solidFill>
                          <a:srgbClr val="70AD47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 dirty="0">
                          <a:effectLst/>
                        </a:rPr>
                        <a:t> </a:t>
                      </a:r>
                      <a:endParaRPr lang="es-ES" sz="1800" b="0" i="0" u="none" strike="noStrike" dirty="0">
                        <a:solidFill>
                          <a:srgbClr val="70AD47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 dirty="0">
                          <a:effectLst/>
                        </a:rPr>
                        <a:t> </a:t>
                      </a:r>
                      <a:endParaRPr lang="es-ES" sz="1800" b="0" i="0" u="none" strike="noStrike" dirty="0">
                        <a:solidFill>
                          <a:srgbClr val="70AD47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 dirty="0">
                          <a:effectLst/>
                        </a:rPr>
                        <a:t>x</a:t>
                      </a:r>
                      <a:endParaRPr lang="es-ES" sz="1800" b="0" i="0" u="none" strike="noStrike" dirty="0">
                        <a:solidFill>
                          <a:srgbClr val="70AD47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22679885"/>
                  </a:ext>
                </a:extLst>
              </a:tr>
              <a:tr h="495452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 dirty="0">
                          <a:effectLst/>
                        </a:rPr>
                        <a:t>Web (continuo)</a:t>
                      </a:r>
                      <a:endParaRPr lang="es-ES" sz="1800" b="0" i="0" u="none" strike="noStrike" dirty="0">
                        <a:solidFill>
                          <a:srgbClr val="70AD47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 dirty="0">
                          <a:effectLst/>
                        </a:rPr>
                        <a:t>x</a:t>
                      </a:r>
                      <a:endParaRPr lang="es-ES" sz="1800" b="0" i="0" u="none" strike="noStrike" dirty="0">
                        <a:solidFill>
                          <a:srgbClr val="70AD47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 dirty="0">
                          <a:effectLst/>
                        </a:rPr>
                        <a:t>x</a:t>
                      </a:r>
                      <a:endParaRPr lang="es-ES" sz="1800" b="0" i="0" u="none" strike="noStrike" dirty="0">
                        <a:solidFill>
                          <a:srgbClr val="70AD47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 dirty="0">
                          <a:effectLst/>
                        </a:rPr>
                        <a:t>x</a:t>
                      </a:r>
                      <a:endParaRPr lang="es-ES" sz="1800" b="0" i="0" u="none" strike="noStrike" dirty="0">
                        <a:solidFill>
                          <a:srgbClr val="70AD47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 dirty="0">
                          <a:effectLst/>
                        </a:rPr>
                        <a:t>x</a:t>
                      </a:r>
                      <a:endParaRPr lang="es-ES" sz="1800" b="0" i="0" u="none" strike="noStrike" dirty="0">
                        <a:solidFill>
                          <a:srgbClr val="70AD47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 dirty="0">
                          <a:effectLst/>
                        </a:rPr>
                        <a:t>x</a:t>
                      </a:r>
                      <a:endParaRPr lang="es-ES" sz="1800" b="0" i="0" u="none" strike="noStrike" dirty="0">
                        <a:solidFill>
                          <a:srgbClr val="70AD47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99976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15863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609600" y="386804"/>
            <a:ext cx="3086100" cy="3194598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>
              <a:lnSpc>
                <a:spcPts val="2209"/>
              </a:lnSpc>
            </a:pPr>
            <a:endParaRPr dirty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BD5DE4BF-DC0A-2995-9058-B8C0EC7F58C3}"/>
              </a:ext>
            </a:extLst>
          </p:cNvPr>
          <p:cNvSpPr txBox="1">
            <a:spLocks/>
          </p:cNvSpPr>
          <p:nvPr/>
        </p:nvSpPr>
        <p:spPr>
          <a:xfrm>
            <a:off x="914400" y="505512"/>
            <a:ext cx="10820400" cy="1485983"/>
          </a:xfrm>
          <a:prstGeom prst="rect">
            <a:avLst/>
          </a:prstGeom>
          <a:solidFill>
            <a:schemeClr val="accent2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vert="horz" lIns="91440" tIns="45720" rIns="91440" bIns="45720" rtlCol="0" anchor="t">
            <a:normAutofit fontScale="90000" lnSpcReduction="10000"/>
          </a:bodyPr>
          <a:lstStyle>
            <a:defPPr>
              <a:defRPr lang="en-US"/>
            </a:defPPr>
            <a:lvl1pPr defTabSz="685800" eaLnBrk="0" fontAlgn="base" hangingPunct="0">
              <a:spcBef>
                <a:spcPct val="0"/>
              </a:spcBef>
              <a:spcAft>
                <a:spcPct val="0"/>
              </a:spcAft>
              <a:buNone/>
              <a:defRPr sz="27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816422" eaLnBrk="0" fontAlgn="base" hangingPunct="0">
              <a:spcBef>
                <a:spcPct val="0"/>
              </a:spcBef>
              <a:spcAft>
                <a:spcPct val="0"/>
              </a:spcAft>
              <a:defRPr sz="4286">
                <a:latin typeface="Times New Roman" pitchFamily="18" charset="0"/>
              </a:defRPr>
            </a:lvl2pPr>
            <a:lvl3pPr marL="1632844" eaLnBrk="0" fontAlgn="base" hangingPunct="0">
              <a:spcBef>
                <a:spcPct val="0"/>
              </a:spcBef>
              <a:spcAft>
                <a:spcPct val="0"/>
              </a:spcAft>
              <a:defRPr sz="4286">
                <a:latin typeface="Times New Roman" pitchFamily="18" charset="0"/>
              </a:defRPr>
            </a:lvl3pPr>
            <a:lvl4pPr marL="2449266" eaLnBrk="0" fontAlgn="base" hangingPunct="0">
              <a:spcBef>
                <a:spcPct val="0"/>
              </a:spcBef>
              <a:spcAft>
                <a:spcPct val="0"/>
              </a:spcAft>
              <a:defRPr sz="4286">
                <a:latin typeface="Times New Roman" pitchFamily="18" charset="0"/>
              </a:defRPr>
            </a:lvl4pPr>
            <a:lvl5pPr marL="3265688" eaLnBrk="0" fontAlgn="base" hangingPunct="0">
              <a:spcBef>
                <a:spcPct val="0"/>
              </a:spcBef>
              <a:spcAft>
                <a:spcPct val="0"/>
              </a:spcAft>
              <a:defRPr sz="4286">
                <a:latin typeface="Times New Roman" pitchFamily="18" charset="0"/>
              </a:defRPr>
            </a:lvl5pPr>
            <a:lvl6pPr marL="4082110" defTabSz="1632844">
              <a:defRPr sz="4286">
                <a:latin typeface="Times New Roman" pitchFamily="18" charset="0"/>
              </a:defRPr>
            </a:lvl6pPr>
            <a:lvl7pPr marL="4898532" defTabSz="1632844">
              <a:defRPr sz="4286">
                <a:latin typeface="Times New Roman" pitchFamily="18" charset="0"/>
              </a:defRPr>
            </a:lvl7pPr>
            <a:lvl8pPr marL="5714954" defTabSz="1632844">
              <a:defRPr sz="4286">
                <a:latin typeface="Times New Roman" pitchFamily="18" charset="0"/>
              </a:defRPr>
            </a:lvl8pPr>
            <a:lvl9pPr marL="6531376" defTabSz="1632844">
              <a:defRPr sz="4286">
                <a:latin typeface="Times New Roman" pitchFamily="18" charset="0"/>
              </a:defRPr>
            </a:lvl9pPr>
          </a:lstStyle>
          <a:p>
            <a:r>
              <a:rPr lang="es-ES" dirty="0">
                <a:solidFill>
                  <a:schemeClr val="bg1"/>
                </a:solidFill>
              </a:rPr>
              <a:t>CONCLUSIONES DEL OBSERVATORIO DE RESIDUOS  </a:t>
            </a:r>
          </a:p>
          <a:p>
            <a:r>
              <a:rPr lang="es-ES" dirty="0">
                <a:solidFill>
                  <a:schemeClr val="bg1"/>
                </a:solidFill>
              </a:rPr>
              <a:t>COMO HERRAMIENTA BRÚJULA DEL </a:t>
            </a:r>
          </a:p>
          <a:p>
            <a:r>
              <a:rPr lang="es-ES" dirty="0">
                <a:solidFill>
                  <a:schemeClr val="bg1"/>
                </a:solidFill>
              </a:rPr>
              <a:t>PLAN DE PREVENCIÓN Y GESTIÓN DE RESIDUOS DE ÁLAVA, PRU2030	</a:t>
            </a:r>
            <a:br>
              <a:rPr lang="es-ES" dirty="0">
                <a:solidFill>
                  <a:schemeClr val="bg1"/>
                </a:solidFill>
              </a:rPr>
            </a:b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887B17E-825E-1C3F-992C-F23B0C0D4A55}"/>
              </a:ext>
            </a:extLst>
          </p:cNvPr>
          <p:cNvSpPr txBox="1"/>
          <p:nvPr/>
        </p:nvSpPr>
        <p:spPr>
          <a:xfrm>
            <a:off x="942474" y="7818969"/>
            <a:ext cx="16840200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/>
            </a:lvl1pPr>
          </a:lstStyle>
          <a:p>
            <a:r>
              <a:rPr lang="es-ES_tradnl" b="1" dirty="0"/>
              <a:t>PROYECTO VIVO, EVOLUCIONAMOS A PARTIR DE LA PRIMERA EDICIÓN DEL OBSERVATORIO DE RESIDUOS DE ÁLAVA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D209566-BAE3-E052-1031-CD7FC5922DDE}"/>
              </a:ext>
            </a:extLst>
          </p:cNvPr>
          <p:cNvSpPr txBox="1"/>
          <p:nvPr/>
        </p:nvSpPr>
        <p:spPr>
          <a:xfrm>
            <a:off x="713874" y="3860514"/>
            <a:ext cx="8763000" cy="23083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_tradnl" sz="2400" dirty="0"/>
              <a:t>GENERAR CONOCIMIENTO – “EL VALOR DEL DATO”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_tradnl" sz="2400" dirty="0">
                <a:solidFill>
                  <a:schemeClr val="tx1"/>
                </a:solidFill>
              </a:rPr>
              <a:t>Caracterizaciones, Inventario, Ecobarómetro, como herramientas orientadas a la toma de decisiones.</a:t>
            </a:r>
          </a:p>
          <a:p>
            <a:pPr algn="just"/>
            <a:endParaRPr lang="es-ES_tradnl" sz="2400" dirty="0">
              <a:solidFill>
                <a:schemeClr val="tx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_tradnl" sz="2400" dirty="0"/>
              <a:t>Huella de carbono, desperdicio alimentario.</a:t>
            </a:r>
            <a:endParaRPr lang="es-ES_tradnl" sz="2400" dirty="0">
              <a:solidFill>
                <a:schemeClr val="tx1"/>
              </a:solidFill>
            </a:endParaRPr>
          </a:p>
          <a:p>
            <a:endParaRPr lang="es-ES_tradnl" sz="2400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A0CC5A21-BAD1-5578-3989-2B10EF2C6442}"/>
              </a:ext>
            </a:extLst>
          </p:cNvPr>
          <p:cNvSpPr txBox="1"/>
          <p:nvPr/>
        </p:nvSpPr>
        <p:spPr>
          <a:xfrm>
            <a:off x="9677400" y="4308870"/>
            <a:ext cx="7620000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_tradnl" sz="2400" i="1" dirty="0"/>
              <a:t>NUEVAS NECESIDADES CONOCIMIENTO:</a:t>
            </a:r>
          </a:p>
          <a:p>
            <a:r>
              <a:rPr lang="es-ES_tradnl" sz="2400" i="1" dirty="0"/>
              <a:t>-¿Cómo diseñamos la próxima caracterización?</a:t>
            </a:r>
          </a:p>
          <a:p>
            <a:r>
              <a:rPr lang="es-ES_tradnl" sz="2400" i="1" dirty="0"/>
              <a:t>- ¿Cómo diseñamos el nuevo ecobarómetro</a:t>
            </a:r>
            <a:r>
              <a:rPr lang="es-ES_tradnl" sz="2400" dirty="0"/>
              <a:t>?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8EBAA57-A6D9-DF70-5087-DBF022EE4455}"/>
              </a:ext>
            </a:extLst>
          </p:cNvPr>
          <p:cNvSpPr txBox="1"/>
          <p:nvPr/>
        </p:nvSpPr>
        <p:spPr>
          <a:xfrm>
            <a:off x="914400" y="2468031"/>
            <a:ext cx="8763000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_tradnl" sz="2400" dirty="0"/>
              <a:t>GENERAL: percepción positiva</a:t>
            </a:r>
            <a:endParaRPr lang="es-ES_tradnl" sz="2400" dirty="0">
              <a:solidFill>
                <a:schemeClr val="bg1"/>
              </a:solidFill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C31BED07-7534-AF47-AF7E-10F3A3A448ED}"/>
              </a:ext>
            </a:extLst>
          </p:cNvPr>
          <p:cNvSpPr txBox="1"/>
          <p:nvPr/>
        </p:nvSpPr>
        <p:spPr>
          <a:xfrm>
            <a:off x="9677400" y="6451517"/>
            <a:ext cx="7620000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_tradnl" sz="2400" i="1" dirty="0"/>
              <a:t>“Cuéntame cómo te ha ido a ti” </a:t>
            </a:r>
          </a:p>
          <a:p>
            <a:r>
              <a:rPr lang="es-ES_tradnl" sz="2400" i="1" dirty="0"/>
              <a:t>APRENDIENDO DE LAS EXPERIENCIAS AJENAS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FB0502A-2653-9C0E-4B1C-C255AE844DDE}"/>
              </a:ext>
            </a:extLst>
          </p:cNvPr>
          <p:cNvSpPr txBox="1"/>
          <p:nvPr/>
        </p:nvSpPr>
        <p:spPr>
          <a:xfrm>
            <a:off x="721494" y="6465269"/>
            <a:ext cx="8763000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/>
            </a:lvl1pPr>
          </a:lstStyle>
          <a:p>
            <a:r>
              <a:rPr lang="es-ES_tradnl" dirty="0"/>
              <a:t>Espacios Estables de Transmisión de Conocimiento y Experiencia  (Buenas y mala prácticas; propias y ajenas) </a:t>
            </a:r>
            <a:endParaRPr lang="es-ES" dirty="0"/>
          </a:p>
        </p:txBody>
      </p:sp>
      <p:pic>
        <p:nvPicPr>
          <p:cNvPr id="17" name="4 Imagen" descr="LOGO Observatorio Residuos completo.jpg">
            <a:extLst>
              <a:ext uri="{FF2B5EF4-FFF2-40B4-BE49-F238E27FC236}">
                <a16:creationId xmlns:a16="http://schemas.microsoft.com/office/drawing/2014/main" id="{F37C616D-8686-42C0-CD87-924C6B3833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196" y="505512"/>
            <a:ext cx="5204264" cy="196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9945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F4A3FF-847A-45C9-97E7-696A950AA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342900"/>
            <a:ext cx="12895002" cy="1124494"/>
          </a:xfrm>
          <a:solidFill>
            <a:schemeClr val="accent2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/>
          <a:lstStyle>
            <a:defPPr>
              <a:defRPr lang="es-ES_tradn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816422"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632844"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2449266"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3265688"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4082110" algn="l" defTabSz="1632844" rtl="0" eaLnBrk="1" latinLnBrk="0" hangingPunct="1">
              <a:defRPr sz="4286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4898532" algn="l" defTabSz="1632844" rtl="0" eaLnBrk="1" latinLnBrk="0" hangingPunct="1">
              <a:defRPr sz="4286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5714954" algn="l" defTabSz="1632844" rtl="0" eaLnBrk="1" latinLnBrk="0" hangingPunct="1">
              <a:defRPr sz="4286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6531376" algn="l" defTabSz="1632844" rtl="0" eaLnBrk="1" latinLnBrk="0" hangingPunct="1">
              <a:defRPr sz="4286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s-ES" sz="27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Plan de prevención y gestión de residuos urbanos de Araba-Álava </a:t>
            </a:r>
            <a:br>
              <a:rPr lang="es-ES" sz="27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s-ES" sz="27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(2017-2030) PRU2030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41FE753-01CF-42DB-AC93-857C9B1938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049"/>
          <a:stretch/>
        </p:blipFill>
        <p:spPr>
          <a:xfrm>
            <a:off x="1143000" y="1528531"/>
            <a:ext cx="15486818" cy="7714202"/>
          </a:xfrm>
          <a:prstGeom prst="rect">
            <a:avLst/>
          </a:prstGeom>
        </p:spPr>
      </p:pic>
      <p:pic>
        <p:nvPicPr>
          <p:cNvPr id="3" name="Picture 5" descr="La marca">
            <a:extLst>
              <a:ext uri="{FF2B5EF4-FFF2-40B4-BE49-F238E27FC236}">
                <a16:creationId xmlns:a16="http://schemas.microsoft.com/office/drawing/2014/main" id="{A54B09A9-4BD9-7BEC-C375-6BAC7F05D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9376700"/>
            <a:ext cx="2626929" cy="788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Logotipo general UPV/EHU - Universidad y Sociedad - UPV/EHU">
            <a:extLst>
              <a:ext uri="{FF2B5EF4-FFF2-40B4-BE49-F238E27FC236}">
                <a16:creationId xmlns:a16="http://schemas.microsoft.com/office/drawing/2014/main" id="{DBC01693-6EE3-7933-B38D-26D0B08654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9539" y="9200102"/>
            <a:ext cx="2178461" cy="999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4 Imagen" descr="LOGO Observatorio Residuos completo.jpg">
            <a:extLst>
              <a:ext uri="{FF2B5EF4-FFF2-40B4-BE49-F238E27FC236}">
                <a16:creationId xmlns:a16="http://schemas.microsoft.com/office/drawing/2014/main" id="{5B1C8C10-DFE4-5047-00A9-F93B42739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8989" y="9371024"/>
            <a:ext cx="2429011" cy="915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40510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La marca">
            <a:extLst>
              <a:ext uri="{FF2B5EF4-FFF2-40B4-BE49-F238E27FC236}">
                <a16:creationId xmlns:a16="http://schemas.microsoft.com/office/drawing/2014/main" id="{3E17CA39-5690-24AE-C8CA-05219D9F11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889" y="8600291"/>
            <a:ext cx="3878726" cy="1163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7" descr="Logotipo general UPV/EHU - Universidad y Sociedad - UPV/EHU">
            <a:extLst>
              <a:ext uri="{FF2B5EF4-FFF2-40B4-BE49-F238E27FC236}">
                <a16:creationId xmlns:a16="http://schemas.microsoft.com/office/drawing/2014/main" id="{3663D64D-46B2-0FCC-EC56-2154DADA57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8406991"/>
            <a:ext cx="2971800" cy="1362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4 Imagen" descr="LOGO Observatorio Residuos completo.jpg">
            <a:extLst>
              <a:ext uri="{FF2B5EF4-FFF2-40B4-BE49-F238E27FC236}">
                <a16:creationId xmlns:a16="http://schemas.microsoft.com/office/drawing/2014/main" id="{DAFF4922-0D7C-909F-22D1-37FFDFF971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252" y="1104900"/>
            <a:ext cx="5657941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Semana Europea de Prevención de Residuos 2023. Gobierno de ...">
            <a:extLst>
              <a:ext uri="{FF2B5EF4-FFF2-40B4-BE49-F238E27FC236}">
                <a16:creationId xmlns:a16="http://schemas.microsoft.com/office/drawing/2014/main" id="{78A03945-AD02-18ED-6505-801CA6ABA3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0123" y="8206520"/>
            <a:ext cx="1146264" cy="156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0">
            <a:extLst>
              <a:ext uri="{FF2B5EF4-FFF2-40B4-BE49-F238E27FC236}">
                <a16:creationId xmlns:a16="http://schemas.microsoft.com/office/drawing/2014/main" id="{5FC4B741-978E-5DCA-D763-802504802944}"/>
              </a:ext>
            </a:extLst>
          </p:cNvPr>
          <p:cNvSpPr txBox="1"/>
          <p:nvPr/>
        </p:nvSpPr>
        <p:spPr>
          <a:xfrm>
            <a:off x="3241122" y="4746040"/>
            <a:ext cx="9220200" cy="22313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5400" b="1" dirty="0">
                <a:latin typeface="Roboto"/>
              </a:rPr>
              <a:t>Muchas gracias</a:t>
            </a:r>
          </a:p>
          <a:p>
            <a:pPr algn="ctr">
              <a:lnSpc>
                <a:spcPts val="4200"/>
              </a:lnSpc>
            </a:pPr>
            <a:endParaRPr lang="en-US" sz="5400" b="1" dirty="0">
              <a:latin typeface="Roboto"/>
            </a:endParaRPr>
          </a:p>
          <a:p>
            <a:pPr algn="ctr">
              <a:lnSpc>
                <a:spcPts val="4200"/>
              </a:lnSpc>
            </a:pPr>
            <a:r>
              <a:rPr lang="en-US" sz="5400" b="1" dirty="0">
                <a:latin typeface="Roboto"/>
              </a:rPr>
              <a:t>ESKERRIK ASKO </a:t>
            </a:r>
          </a:p>
          <a:p>
            <a:pPr algn="ctr">
              <a:lnSpc>
                <a:spcPts val="4200"/>
              </a:lnSpc>
            </a:pPr>
            <a:endParaRPr lang="en-US" sz="6600" b="1" dirty="0"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228210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F4A3FF-847A-45C9-97E7-696A950AA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80472"/>
            <a:ext cx="8686800" cy="1485983"/>
          </a:xfrm>
          <a:solidFill>
            <a:schemeClr val="accent2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vert="horz" lIns="91440" tIns="45720" rIns="91440" bIns="45720" rtlCol="0" anchor="t">
            <a:normAutofit fontScale="90000"/>
          </a:bodyPr>
          <a:lstStyle>
            <a:defPPr>
              <a:defRPr lang="es-ES_tradn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816422"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632844"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2449266"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3265688"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4082110" algn="l" defTabSz="1632844" rtl="0" eaLnBrk="1" latinLnBrk="0" hangingPunct="1">
              <a:defRPr sz="4286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4898532" algn="l" defTabSz="1632844" rtl="0" eaLnBrk="1" latinLnBrk="0" hangingPunct="1">
              <a:defRPr sz="4286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5714954" algn="l" defTabSz="1632844" rtl="0" eaLnBrk="1" latinLnBrk="0" hangingPunct="1">
              <a:defRPr sz="4286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6531376" algn="l" defTabSz="1632844" rtl="0" eaLnBrk="1" latinLnBrk="0" hangingPunct="1">
              <a:defRPr sz="4286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s-ES" sz="27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OBSERVATORIO DE RESIDUOS ÁLAVA</a:t>
            </a:r>
            <a:br>
              <a:rPr lang="es-ES" sz="27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s-ES" sz="27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	</a:t>
            </a:r>
            <a:br>
              <a:rPr lang="es-ES" sz="27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s-ES" sz="27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		Trabajando en red </a:t>
            </a:r>
            <a:br>
              <a:rPr lang="es-ES" sz="27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endParaRPr lang="es-ES" sz="27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" name="Picture 5" descr="La marca">
            <a:extLst>
              <a:ext uri="{FF2B5EF4-FFF2-40B4-BE49-F238E27FC236}">
                <a16:creationId xmlns:a16="http://schemas.microsoft.com/office/drawing/2014/main" id="{A54B09A9-4BD9-7BEC-C375-6BAC7F05D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9376700"/>
            <a:ext cx="2626929" cy="788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Logotipo general UPV/EHU - Universidad y Sociedad - UPV/EHU">
            <a:extLst>
              <a:ext uri="{FF2B5EF4-FFF2-40B4-BE49-F238E27FC236}">
                <a16:creationId xmlns:a16="http://schemas.microsoft.com/office/drawing/2014/main" id="{DBC01693-6EE3-7933-B38D-26D0B08654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9539" y="9200102"/>
            <a:ext cx="2178461" cy="999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4 Imagen" descr="LOGO Observatorio Residuos completo.jpg">
            <a:extLst>
              <a:ext uri="{FF2B5EF4-FFF2-40B4-BE49-F238E27FC236}">
                <a16:creationId xmlns:a16="http://schemas.microsoft.com/office/drawing/2014/main" id="{5B1C8C10-DFE4-5047-00A9-F93B42739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8989" y="9371024"/>
            <a:ext cx="2429011" cy="915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9E77668-99E7-0790-3A2E-B85CFDB679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2134" y="1940003"/>
            <a:ext cx="15092266" cy="697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96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Isosceles Triangle 11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1263894" cy="8499231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Isosceles Triangle 13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7614900" y="6019800"/>
            <a:ext cx="673100" cy="42672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C3AA4A7A-D2A0-4968-9137-4B36208784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74361479"/>
              </p:ext>
            </p:extLst>
          </p:nvPr>
        </p:nvGraphicFramePr>
        <p:xfrm>
          <a:off x="-3369128" y="2582165"/>
          <a:ext cx="14427200" cy="61402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6" name="Título 1">
            <a:extLst>
              <a:ext uri="{FF2B5EF4-FFF2-40B4-BE49-F238E27FC236}">
                <a16:creationId xmlns:a16="http://schemas.microsoft.com/office/drawing/2014/main" id="{23B005F2-76DF-7A02-F1F4-9393E1FA2474}"/>
              </a:ext>
            </a:extLst>
          </p:cNvPr>
          <p:cNvSpPr txBox="1">
            <a:spLocks/>
          </p:cNvSpPr>
          <p:nvPr/>
        </p:nvSpPr>
        <p:spPr>
          <a:xfrm>
            <a:off x="1638590" y="748145"/>
            <a:ext cx="7505409" cy="1499797"/>
          </a:xfrm>
          <a:prstGeom prst="rect">
            <a:avLst/>
          </a:prstGeom>
          <a:solidFill>
            <a:schemeClr val="accent2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vert="horz" lIns="91440" tIns="45720" rIns="91440" bIns="45720" rtlCol="0" anchor="t">
            <a:normAutofit fontScale="90000" lnSpcReduction="10000"/>
          </a:bodyPr>
          <a:lstStyle>
            <a:defPPr>
              <a:defRPr lang="es-ES_tradnl"/>
            </a:defPPr>
            <a:lvl1pPr defTabSz="685800" eaLnBrk="0" fontAlgn="base" hangingPunct="0">
              <a:spcBef>
                <a:spcPct val="0"/>
              </a:spcBef>
              <a:spcAft>
                <a:spcPct val="0"/>
              </a:spcAft>
              <a:buNone/>
              <a:defRPr sz="27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816422" eaLnBrk="0" fontAlgn="base" hangingPunct="0">
              <a:spcBef>
                <a:spcPct val="0"/>
              </a:spcBef>
              <a:spcAft>
                <a:spcPct val="0"/>
              </a:spcAft>
              <a:defRPr sz="4286">
                <a:latin typeface="Times New Roman" pitchFamily="18" charset="0"/>
              </a:defRPr>
            </a:lvl2pPr>
            <a:lvl3pPr marL="1632844" eaLnBrk="0" fontAlgn="base" hangingPunct="0">
              <a:spcBef>
                <a:spcPct val="0"/>
              </a:spcBef>
              <a:spcAft>
                <a:spcPct val="0"/>
              </a:spcAft>
              <a:defRPr sz="4286">
                <a:latin typeface="Times New Roman" pitchFamily="18" charset="0"/>
              </a:defRPr>
            </a:lvl3pPr>
            <a:lvl4pPr marL="2449266" eaLnBrk="0" fontAlgn="base" hangingPunct="0">
              <a:spcBef>
                <a:spcPct val="0"/>
              </a:spcBef>
              <a:spcAft>
                <a:spcPct val="0"/>
              </a:spcAft>
              <a:defRPr sz="4286">
                <a:latin typeface="Times New Roman" pitchFamily="18" charset="0"/>
              </a:defRPr>
            </a:lvl4pPr>
            <a:lvl5pPr marL="3265688" eaLnBrk="0" fontAlgn="base" hangingPunct="0">
              <a:spcBef>
                <a:spcPct val="0"/>
              </a:spcBef>
              <a:spcAft>
                <a:spcPct val="0"/>
              </a:spcAft>
              <a:defRPr sz="4286">
                <a:latin typeface="Times New Roman" pitchFamily="18" charset="0"/>
              </a:defRPr>
            </a:lvl5pPr>
            <a:lvl6pPr marL="4082110" defTabSz="1632844">
              <a:defRPr sz="4286">
                <a:latin typeface="Times New Roman" pitchFamily="18" charset="0"/>
              </a:defRPr>
            </a:lvl6pPr>
            <a:lvl7pPr marL="4898532" defTabSz="1632844">
              <a:defRPr sz="4286">
                <a:latin typeface="Times New Roman" pitchFamily="18" charset="0"/>
              </a:defRPr>
            </a:lvl7pPr>
            <a:lvl8pPr marL="5714954" defTabSz="1632844">
              <a:defRPr sz="4286">
                <a:latin typeface="Times New Roman" pitchFamily="18" charset="0"/>
              </a:defRPr>
            </a:lvl8pPr>
            <a:lvl9pPr marL="6531376" defTabSz="1632844">
              <a:defRPr sz="4286">
                <a:latin typeface="Times New Roman" pitchFamily="18" charset="0"/>
              </a:defRPr>
            </a:lvl9pPr>
          </a:lstStyle>
          <a:p>
            <a:r>
              <a:rPr lang="es-ES" dirty="0">
                <a:solidFill>
                  <a:schemeClr val="bg1"/>
                </a:solidFill>
              </a:rPr>
              <a:t>OBSERVATORIO DE RESIDUOS ÁLAVA</a:t>
            </a:r>
            <a:br>
              <a:rPr lang="es-ES" dirty="0">
                <a:solidFill>
                  <a:schemeClr val="bg1"/>
                </a:solidFill>
              </a:rPr>
            </a:br>
            <a:r>
              <a:rPr lang="es-ES" dirty="0">
                <a:solidFill>
                  <a:schemeClr val="bg1"/>
                </a:solidFill>
              </a:rPr>
              <a:t>	</a:t>
            </a:r>
            <a:br>
              <a:rPr lang="es-ES" dirty="0">
                <a:solidFill>
                  <a:schemeClr val="bg1"/>
                </a:solidFill>
              </a:rPr>
            </a:br>
            <a:r>
              <a:rPr lang="es-ES" dirty="0">
                <a:solidFill>
                  <a:schemeClr val="bg1"/>
                </a:solidFill>
              </a:rPr>
              <a:t>		EQUIPO MULTIDISCIPLINAR </a:t>
            </a:r>
            <a:br>
              <a:rPr lang="es-ES" dirty="0">
                <a:solidFill>
                  <a:schemeClr val="bg1"/>
                </a:solidFill>
              </a:rPr>
            </a:b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29" name="Picture 5" descr="La marca">
            <a:extLst>
              <a:ext uri="{FF2B5EF4-FFF2-40B4-BE49-F238E27FC236}">
                <a16:creationId xmlns:a16="http://schemas.microsoft.com/office/drawing/2014/main" id="{DD1AAF11-B8C9-7B64-5912-8FD66884C0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9376700"/>
            <a:ext cx="2626929" cy="788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7" descr="Logotipo general UPV/EHU - Universidad y Sociedad - UPV/EHU">
            <a:extLst>
              <a:ext uri="{FF2B5EF4-FFF2-40B4-BE49-F238E27FC236}">
                <a16:creationId xmlns:a16="http://schemas.microsoft.com/office/drawing/2014/main" id="{9E516742-3EFD-258D-49E4-F5C13E092F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9539" y="9200102"/>
            <a:ext cx="2178461" cy="999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4 Imagen" descr="LOGO Observatorio Residuos completo.jpg">
            <a:extLst>
              <a:ext uri="{FF2B5EF4-FFF2-40B4-BE49-F238E27FC236}">
                <a16:creationId xmlns:a16="http://schemas.microsoft.com/office/drawing/2014/main" id="{1010C20D-F686-9442-39A9-DD17108E9B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8989" y="9371024"/>
            <a:ext cx="2429011" cy="915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 descr="Grupo de personas de pie&#10;&#10;Descripción generada automáticamente">
            <a:extLst>
              <a:ext uri="{FF2B5EF4-FFF2-40B4-BE49-F238E27FC236}">
                <a16:creationId xmlns:a16="http://schemas.microsoft.com/office/drawing/2014/main" id="{EB55C440-6570-D371-1C94-095222406FA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762" y="2582165"/>
            <a:ext cx="9696856" cy="6140223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D3186035-2E02-AED7-1D2A-61FB7C7394A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484281" y="87869"/>
            <a:ext cx="3228987" cy="2515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114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4 Imagen" descr="LOGO Observatorio Residuos completo.jpg">
            <a:extLst>
              <a:ext uri="{FF2B5EF4-FFF2-40B4-BE49-F238E27FC236}">
                <a16:creationId xmlns:a16="http://schemas.microsoft.com/office/drawing/2014/main" id="{3D763DEF-356C-6478-CE26-77395E0F8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8989" y="9371024"/>
            <a:ext cx="2429011" cy="915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8A27B4B-17CA-9308-F718-DA4DE6ACBDB4}"/>
              </a:ext>
            </a:extLst>
          </p:cNvPr>
          <p:cNvSpPr txBox="1">
            <a:spLocks/>
          </p:cNvSpPr>
          <p:nvPr/>
        </p:nvSpPr>
        <p:spPr>
          <a:xfrm>
            <a:off x="762000" y="266700"/>
            <a:ext cx="8686800" cy="1485983"/>
          </a:xfrm>
          <a:prstGeom prst="rect">
            <a:avLst/>
          </a:prstGeom>
          <a:solidFill>
            <a:schemeClr val="accent2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vert="horz" lIns="91440" tIns="45720" rIns="91440" bIns="45720" rtlCol="0" anchor="t">
            <a:normAutofit fontScale="82500" lnSpcReduction="20000"/>
          </a:bodyPr>
          <a:lstStyle>
            <a:defPPr>
              <a:defRPr lang="en-US"/>
            </a:defPPr>
            <a:lvl1pPr defTabSz="685800" eaLnBrk="0" fontAlgn="base" hangingPunct="0">
              <a:spcBef>
                <a:spcPct val="0"/>
              </a:spcBef>
              <a:spcAft>
                <a:spcPct val="0"/>
              </a:spcAft>
              <a:buNone/>
              <a:defRPr sz="27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816422" eaLnBrk="0" fontAlgn="base" hangingPunct="0">
              <a:spcBef>
                <a:spcPct val="0"/>
              </a:spcBef>
              <a:spcAft>
                <a:spcPct val="0"/>
              </a:spcAft>
              <a:defRPr sz="4286">
                <a:latin typeface="Times New Roman" pitchFamily="18" charset="0"/>
              </a:defRPr>
            </a:lvl2pPr>
            <a:lvl3pPr marL="1632844" eaLnBrk="0" fontAlgn="base" hangingPunct="0">
              <a:spcBef>
                <a:spcPct val="0"/>
              </a:spcBef>
              <a:spcAft>
                <a:spcPct val="0"/>
              </a:spcAft>
              <a:defRPr sz="4286">
                <a:latin typeface="Times New Roman" pitchFamily="18" charset="0"/>
              </a:defRPr>
            </a:lvl3pPr>
            <a:lvl4pPr marL="2449266" eaLnBrk="0" fontAlgn="base" hangingPunct="0">
              <a:spcBef>
                <a:spcPct val="0"/>
              </a:spcBef>
              <a:spcAft>
                <a:spcPct val="0"/>
              </a:spcAft>
              <a:defRPr sz="4286">
                <a:latin typeface="Times New Roman" pitchFamily="18" charset="0"/>
              </a:defRPr>
            </a:lvl4pPr>
            <a:lvl5pPr marL="3265688" eaLnBrk="0" fontAlgn="base" hangingPunct="0">
              <a:spcBef>
                <a:spcPct val="0"/>
              </a:spcBef>
              <a:spcAft>
                <a:spcPct val="0"/>
              </a:spcAft>
              <a:defRPr sz="4286">
                <a:latin typeface="Times New Roman" pitchFamily="18" charset="0"/>
              </a:defRPr>
            </a:lvl5pPr>
            <a:lvl6pPr marL="4082110" defTabSz="1632844">
              <a:defRPr sz="4286">
                <a:latin typeface="Times New Roman" pitchFamily="18" charset="0"/>
              </a:defRPr>
            </a:lvl6pPr>
            <a:lvl7pPr marL="4898532" defTabSz="1632844">
              <a:defRPr sz="4286">
                <a:latin typeface="Times New Roman" pitchFamily="18" charset="0"/>
              </a:defRPr>
            </a:lvl7pPr>
            <a:lvl8pPr marL="5714954" defTabSz="1632844">
              <a:defRPr sz="4286">
                <a:latin typeface="Times New Roman" pitchFamily="18" charset="0"/>
              </a:defRPr>
            </a:lvl8pPr>
            <a:lvl9pPr marL="6531376" defTabSz="1632844">
              <a:defRPr sz="4286">
                <a:latin typeface="Times New Roman" pitchFamily="18" charset="0"/>
              </a:defRPr>
            </a:lvl9pPr>
          </a:lstStyle>
          <a:p>
            <a:endParaRPr lang="es-ES" dirty="0"/>
          </a:p>
          <a:p>
            <a:r>
              <a:rPr lang="es-ES" dirty="0">
                <a:solidFill>
                  <a:schemeClr val="bg1"/>
                </a:solidFill>
              </a:rPr>
              <a:t>BEHATOKIA ERAIKITZEN/CONSTRUYENDO OBSERVATORIO</a:t>
            </a:r>
            <a:br>
              <a:rPr lang="es-ES" dirty="0">
                <a:solidFill>
                  <a:schemeClr val="bg1"/>
                </a:solidFill>
              </a:rPr>
            </a:br>
            <a:r>
              <a:rPr lang="es-ES" dirty="0"/>
              <a:t>	</a:t>
            </a:r>
            <a:br>
              <a:rPr lang="es-ES" dirty="0"/>
            </a:br>
            <a:r>
              <a:rPr lang="es-ES" dirty="0"/>
              <a:t>	</a:t>
            </a:r>
            <a:br>
              <a:rPr lang="es-ES" dirty="0"/>
            </a:br>
            <a:endParaRPr lang="es-ES" dirty="0"/>
          </a:p>
        </p:txBody>
      </p:sp>
      <p:pic>
        <p:nvPicPr>
          <p:cNvPr id="7" name="Picture 2" descr="Observar el Universo con PETeR – PETeR – Proyecto Educativo con Telescopios  Robóticos">
            <a:extLst>
              <a:ext uri="{FF2B5EF4-FFF2-40B4-BE49-F238E27FC236}">
                <a16:creationId xmlns:a16="http://schemas.microsoft.com/office/drawing/2014/main" id="{6EB601D7-4587-C475-EAC4-DC4C630DEE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1752683"/>
            <a:ext cx="3114324" cy="4000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 descr="Un grupo de personas sentadas alrededor de una mesa&#10;&#10;Descripción generada automáticamente">
            <a:extLst>
              <a:ext uri="{FF2B5EF4-FFF2-40B4-BE49-F238E27FC236}">
                <a16:creationId xmlns:a16="http://schemas.microsoft.com/office/drawing/2014/main" id="{89662A21-0324-0D98-A9C7-243C0C791D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2278753"/>
            <a:ext cx="6515961" cy="36652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1 Título">
            <a:extLst>
              <a:ext uri="{FF2B5EF4-FFF2-40B4-BE49-F238E27FC236}">
                <a16:creationId xmlns:a16="http://schemas.microsoft.com/office/drawing/2014/main" id="{31DFEF93-6B6E-3080-B18C-5CE6FAED6FDC}"/>
              </a:ext>
            </a:extLst>
          </p:cNvPr>
          <p:cNvSpPr txBox="1">
            <a:spLocks/>
          </p:cNvSpPr>
          <p:nvPr/>
        </p:nvSpPr>
        <p:spPr>
          <a:xfrm>
            <a:off x="762000" y="695254"/>
            <a:ext cx="11658600" cy="719138"/>
          </a:xfrm>
          <a:prstGeom prst="rect">
            <a:avLst/>
          </a:prstGeom>
        </p:spPr>
        <p:txBody>
          <a:bodyPr/>
          <a:lstStyle>
            <a:defPPr>
              <a:defRPr lang="es-ES_tradn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816422"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632844"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2449266"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3265688"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4082110" algn="l" defTabSz="1632844" rtl="0" eaLnBrk="1" latinLnBrk="0" hangingPunct="1">
              <a:defRPr sz="4286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4898532" algn="l" defTabSz="1632844" rtl="0" eaLnBrk="1" latinLnBrk="0" hangingPunct="1">
              <a:defRPr sz="4286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5714954" algn="l" defTabSz="1632844" rtl="0" eaLnBrk="1" latinLnBrk="0" hangingPunct="1">
              <a:defRPr sz="4286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6531376" algn="l" defTabSz="1632844" rtl="0" eaLnBrk="1" latinLnBrk="0" hangingPunct="1">
              <a:defRPr sz="4286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es-ES" altLang="es-ES" sz="2400" kern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0" name="Imagen 9" descr="Personas sentadas en una mesa&#10;&#10;Descripción generada automáticamente con confianza media">
            <a:extLst>
              <a:ext uri="{FF2B5EF4-FFF2-40B4-BE49-F238E27FC236}">
                <a16:creationId xmlns:a16="http://schemas.microsoft.com/office/drawing/2014/main" id="{6A9889D4-FBBC-ED88-4DD7-1B388BE90CD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366"/>
          <a:stretch/>
        </p:blipFill>
        <p:spPr>
          <a:xfrm>
            <a:off x="2297350" y="2244116"/>
            <a:ext cx="5916241" cy="37566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Imagen 10" descr="Un grupo de personas en medio de cuarto&#10;&#10;Descripción generada automáticamente con confianza media">
            <a:extLst>
              <a:ext uri="{FF2B5EF4-FFF2-40B4-BE49-F238E27FC236}">
                <a16:creationId xmlns:a16="http://schemas.microsoft.com/office/drawing/2014/main" id="{C43A049C-29ED-AEA4-69E5-7EB451AE84F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3617" y="6251297"/>
            <a:ext cx="6379544" cy="35884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Imagen 11" descr="Un grupo de personas sentadas alrededor de una mesa&#10;&#10;Descripción generada automáticamente con confianza media">
            <a:extLst>
              <a:ext uri="{FF2B5EF4-FFF2-40B4-BE49-F238E27FC236}">
                <a16:creationId xmlns:a16="http://schemas.microsoft.com/office/drawing/2014/main" id="{DFD321C4-2DC7-AC18-8629-8C708761370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466" y="6251297"/>
            <a:ext cx="5944734" cy="33404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34889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6924115-CE35-4CBE-AFBA-BB2C1F3DE591}"/>
              </a:ext>
            </a:extLst>
          </p:cNvPr>
          <p:cNvSpPr txBox="1"/>
          <p:nvPr/>
        </p:nvSpPr>
        <p:spPr>
          <a:xfrm>
            <a:off x="228600" y="2021183"/>
            <a:ext cx="10995986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_tradn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816422"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632844"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2449266"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3265688"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4082110" algn="l" defTabSz="1632844" rtl="0" eaLnBrk="1" latinLnBrk="0" hangingPunct="1">
              <a:defRPr sz="4286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4898532" algn="l" defTabSz="1632844" rtl="0" eaLnBrk="1" latinLnBrk="0" hangingPunct="1">
              <a:defRPr sz="4286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5714954" algn="l" defTabSz="1632844" rtl="0" eaLnBrk="1" latinLnBrk="0" hangingPunct="1">
              <a:defRPr sz="4286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6531376" algn="l" defTabSz="1632844" rtl="0" eaLnBrk="1" latinLnBrk="0" hangingPunct="1">
              <a:defRPr sz="4286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/>
            <a:r>
              <a:rPr lang="es-ES" sz="2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¿Qué queremos o esperamos del Observatorio a nivel de (tu) cuadrilla?</a:t>
            </a:r>
          </a:p>
        </p:txBody>
      </p:sp>
      <p:sp>
        <p:nvSpPr>
          <p:cNvPr id="9" name="AutoShape 2">
            <a:extLst>
              <a:ext uri="{FF2B5EF4-FFF2-40B4-BE49-F238E27FC236}">
                <a16:creationId xmlns:a16="http://schemas.microsoft.com/office/drawing/2014/main" id="{7521BBEE-6FCD-4AE6-ACB0-2D9FAAFA4F0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915400" y="491490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>
            <a:defPPr>
              <a:defRPr lang="es-ES_tradn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816422"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632844"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2449266"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3265688"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4082110" algn="l" defTabSz="1632844" rtl="0" eaLnBrk="1" latinLnBrk="0" hangingPunct="1">
              <a:defRPr sz="4286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4898532" algn="l" defTabSz="1632844" rtl="0" eaLnBrk="1" latinLnBrk="0" hangingPunct="1">
              <a:defRPr sz="4286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5714954" algn="l" defTabSz="1632844" rtl="0" eaLnBrk="1" latinLnBrk="0" hangingPunct="1">
              <a:defRPr sz="4286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6531376" algn="l" defTabSz="1632844" rtl="0" eaLnBrk="1" latinLnBrk="0" hangingPunct="1">
              <a:defRPr sz="4286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es-ES" sz="6429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C7B274B1-ADBF-4C75-88B5-89344F82E2A9}"/>
              </a:ext>
            </a:extLst>
          </p:cNvPr>
          <p:cNvSpPr txBox="1"/>
          <p:nvPr/>
        </p:nvSpPr>
        <p:spPr>
          <a:xfrm>
            <a:off x="2776121" y="2705181"/>
            <a:ext cx="12278558" cy="789446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_tradn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816422"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632844"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2449266"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3265688"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4082110" algn="l" defTabSz="1632844" rtl="0" eaLnBrk="1" latinLnBrk="0" hangingPunct="1">
              <a:defRPr sz="4286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4898532" algn="l" defTabSz="1632844" rtl="0" eaLnBrk="1" latinLnBrk="0" hangingPunct="1">
              <a:defRPr sz="4286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5714954" algn="l" defTabSz="1632844" rtl="0" eaLnBrk="1" latinLnBrk="0" hangingPunct="1">
              <a:defRPr sz="4286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6531376" algn="l" defTabSz="1632844" rtl="0" eaLnBrk="1" latinLnBrk="0" hangingPunct="1">
              <a:defRPr sz="4286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just"/>
            <a:r>
              <a:rPr lang="es-ES" sz="2100" dirty="0">
                <a:latin typeface="+mj-lt"/>
              </a:rPr>
              <a:t>Las expectativas circunscritas a las cuadrillas hacen referencia fundamentalmente a:</a:t>
            </a:r>
          </a:p>
          <a:p>
            <a:pPr algn="just"/>
            <a:endParaRPr lang="es-ES" sz="2100" b="1" i="1" dirty="0">
              <a:latin typeface="+mj-lt"/>
            </a:endParaRPr>
          </a:p>
          <a:p>
            <a:pPr marL="428625" indent="-428625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100" dirty="0">
                <a:latin typeface="+mj-lt"/>
              </a:rPr>
              <a:t>Contar con un </a:t>
            </a:r>
            <a:r>
              <a:rPr lang="es-ES" sz="2100" b="1" dirty="0">
                <a:highlight>
                  <a:srgbClr val="C0C0C0"/>
                </a:highlight>
                <a:latin typeface="+mj-lt"/>
              </a:rPr>
              <a:t>diagnóstico de situación conjunto y de cada cuadrilla </a:t>
            </a:r>
            <a:r>
              <a:rPr lang="es-ES" sz="2100" dirty="0">
                <a:latin typeface="+mj-lt"/>
              </a:rPr>
              <a:t>para poder trabajar en la mejora de la gestión de residuos. </a:t>
            </a:r>
          </a:p>
          <a:p>
            <a:pPr marL="428625" indent="-428625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100" b="1" dirty="0">
                <a:highlight>
                  <a:srgbClr val="C0C0C0"/>
                </a:highlight>
                <a:latin typeface="+mj-lt"/>
              </a:rPr>
              <a:t>Facilitar datos e información </a:t>
            </a:r>
            <a:r>
              <a:rPr lang="es-ES" sz="2100" dirty="0">
                <a:latin typeface="+mj-lt"/>
              </a:rPr>
              <a:t>que permitan </a:t>
            </a:r>
            <a:r>
              <a:rPr lang="es-ES" sz="2100" b="1" dirty="0">
                <a:highlight>
                  <a:srgbClr val="C0C0C0"/>
                </a:highlight>
                <a:latin typeface="+mj-lt"/>
              </a:rPr>
              <a:t>obtener comparativas </a:t>
            </a:r>
            <a:r>
              <a:rPr lang="es-ES" sz="2100" dirty="0">
                <a:latin typeface="+mj-lt"/>
              </a:rPr>
              <a:t>entre municipios y cuadrillas para tomar decisiones a nivel político y técnico. </a:t>
            </a:r>
          </a:p>
          <a:p>
            <a:pPr marL="428625" indent="-428625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100" dirty="0">
                <a:latin typeface="+mj-lt"/>
              </a:rPr>
              <a:t>Poder </a:t>
            </a:r>
            <a:r>
              <a:rPr lang="es-ES" sz="2100" b="1" dirty="0">
                <a:highlight>
                  <a:srgbClr val="C0C0C0"/>
                </a:highlight>
                <a:latin typeface="+mj-lt"/>
              </a:rPr>
              <a:t>conocer buenas prácticas y desaciertos de otras cuadrillas</a:t>
            </a:r>
            <a:r>
              <a:rPr lang="es-ES" sz="2100" dirty="0">
                <a:latin typeface="+mj-lt"/>
              </a:rPr>
              <a:t>, de otras referencias, de otras experiencias en general de las que podamos aprender. </a:t>
            </a:r>
          </a:p>
          <a:p>
            <a:pPr marL="428625" indent="-428625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100" dirty="0">
                <a:latin typeface="+mj-lt"/>
              </a:rPr>
              <a:t>Contar con un </a:t>
            </a:r>
            <a:r>
              <a:rPr lang="es-ES" sz="2100" b="1" dirty="0">
                <a:highlight>
                  <a:srgbClr val="C0C0C0"/>
                </a:highlight>
                <a:latin typeface="+mj-lt"/>
              </a:rPr>
              <a:t>espacio alineado </a:t>
            </a:r>
            <a:r>
              <a:rPr lang="es-ES" sz="2100" b="1" dirty="0">
                <a:latin typeface="+mj-lt"/>
              </a:rPr>
              <a:t>que posicione y diferencie, en un </a:t>
            </a:r>
            <a:r>
              <a:rPr lang="es-ES" sz="2100" b="1" dirty="0">
                <a:highlight>
                  <a:srgbClr val="C0C0C0"/>
                </a:highlight>
                <a:latin typeface="+mj-lt"/>
              </a:rPr>
              <a:t>marco y criterio común</a:t>
            </a:r>
            <a:r>
              <a:rPr lang="es-ES" sz="2100" b="1" dirty="0">
                <a:latin typeface="+mj-lt"/>
              </a:rPr>
              <a:t>, respecto a otros municipios o cuadrillas. </a:t>
            </a:r>
          </a:p>
          <a:p>
            <a:pPr marL="428625" indent="-428625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100" b="1" dirty="0">
                <a:highlight>
                  <a:srgbClr val="C0C0C0"/>
                </a:highlight>
                <a:latin typeface="+mj-lt"/>
              </a:rPr>
              <a:t>Facilitar un espacio físico que facilite el encuentro para compartir experiencias, barreras, ideas…etc.</a:t>
            </a:r>
          </a:p>
          <a:p>
            <a:pPr marL="428625" indent="-428625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100" dirty="0">
                <a:latin typeface="+mj-lt"/>
              </a:rPr>
              <a:t>Generar encuentros con localizaciones rotatorias que sirvan para aumentar </a:t>
            </a:r>
            <a:r>
              <a:rPr lang="es-ES" sz="2100" b="1" dirty="0">
                <a:highlight>
                  <a:srgbClr val="C0C0C0"/>
                </a:highlight>
                <a:latin typeface="+mj-lt"/>
              </a:rPr>
              <a:t>la implicación y empoderamiento de las cuadrillas. </a:t>
            </a:r>
          </a:p>
          <a:p>
            <a:pPr marL="428625" indent="-428625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100" dirty="0">
                <a:latin typeface="+mj-lt"/>
              </a:rPr>
              <a:t>Desarrollar espacios de </a:t>
            </a:r>
            <a:r>
              <a:rPr lang="es-ES" sz="2100" b="1" dirty="0">
                <a:highlight>
                  <a:srgbClr val="C0C0C0"/>
                </a:highlight>
                <a:latin typeface="+mj-lt"/>
              </a:rPr>
              <a:t>Formación</a:t>
            </a:r>
            <a:r>
              <a:rPr lang="es-ES" sz="2100" b="1" dirty="0">
                <a:latin typeface="+mj-lt"/>
              </a:rPr>
              <a:t>.</a:t>
            </a:r>
          </a:p>
          <a:p>
            <a:pPr marL="428625" indent="-428625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ES" sz="2100" dirty="0">
              <a:latin typeface="+mj-lt"/>
            </a:endParaRPr>
          </a:p>
          <a:p>
            <a:pPr marL="428625" indent="-428625" algn="just">
              <a:buFont typeface="Arial" panose="020B0604020202020204" pitchFamily="34" charset="0"/>
              <a:buChar char="•"/>
            </a:pPr>
            <a:endParaRPr lang="es-ES" sz="2100" dirty="0">
              <a:latin typeface="+mj-lt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CA2C3CC-D816-B46B-7CAC-09DEBE3808C8}"/>
              </a:ext>
            </a:extLst>
          </p:cNvPr>
          <p:cNvSpPr txBox="1">
            <a:spLocks/>
          </p:cNvSpPr>
          <p:nvPr/>
        </p:nvSpPr>
        <p:spPr>
          <a:xfrm>
            <a:off x="762000" y="266700"/>
            <a:ext cx="8686800" cy="1485983"/>
          </a:xfrm>
          <a:prstGeom prst="rect">
            <a:avLst/>
          </a:prstGeom>
          <a:solidFill>
            <a:schemeClr val="accent2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vert="horz" lIns="91440" tIns="45720" rIns="91440" bIns="45720" rtlCol="0" anchor="t">
            <a:normAutofit fontScale="82500" lnSpcReduction="20000"/>
          </a:bodyPr>
          <a:lstStyle>
            <a:defPPr>
              <a:defRPr lang="en-US"/>
            </a:defPPr>
            <a:lvl1pPr defTabSz="685800" eaLnBrk="0" fontAlgn="base" hangingPunct="0">
              <a:spcBef>
                <a:spcPct val="0"/>
              </a:spcBef>
              <a:spcAft>
                <a:spcPct val="0"/>
              </a:spcAft>
              <a:buNone/>
              <a:defRPr sz="27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816422" eaLnBrk="0" fontAlgn="base" hangingPunct="0">
              <a:spcBef>
                <a:spcPct val="0"/>
              </a:spcBef>
              <a:spcAft>
                <a:spcPct val="0"/>
              </a:spcAft>
              <a:defRPr sz="4286">
                <a:latin typeface="Times New Roman" pitchFamily="18" charset="0"/>
              </a:defRPr>
            </a:lvl2pPr>
            <a:lvl3pPr marL="1632844" eaLnBrk="0" fontAlgn="base" hangingPunct="0">
              <a:spcBef>
                <a:spcPct val="0"/>
              </a:spcBef>
              <a:spcAft>
                <a:spcPct val="0"/>
              </a:spcAft>
              <a:defRPr sz="4286">
                <a:latin typeface="Times New Roman" pitchFamily="18" charset="0"/>
              </a:defRPr>
            </a:lvl3pPr>
            <a:lvl4pPr marL="2449266" eaLnBrk="0" fontAlgn="base" hangingPunct="0">
              <a:spcBef>
                <a:spcPct val="0"/>
              </a:spcBef>
              <a:spcAft>
                <a:spcPct val="0"/>
              </a:spcAft>
              <a:defRPr sz="4286">
                <a:latin typeface="Times New Roman" pitchFamily="18" charset="0"/>
              </a:defRPr>
            </a:lvl4pPr>
            <a:lvl5pPr marL="3265688" eaLnBrk="0" fontAlgn="base" hangingPunct="0">
              <a:spcBef>
                <a:spcPct val="0"/>
              </a:spcBef>
              <a:spcAft>
                <a:spcPct val="0"/>
              </a:spcAft>
              <a:defRPr sz="4286">
                <a:latin typeface="Times New Roman" pitchFamily="18" charset="0"/>
              </a:defRPr>
            </a:lvl5pPr>
            <a:lvl6pPr marL="4082110" defTabSz="1632844">
              <a:defRPr sz="4286">
                <a:latin typeface="Times New Roman" pitchFamily="18" charset="0"/>
              </a:defRPr>
            </a:lvl6pPr>
            <a:lvl7pPr marL="4898532" defTabSz="1632844">
              <a:defRPr sz="4286">
                <a:latin typeface="Times New Roman" pitchFamily="18" charset="0"/>
              </a:defRPr>
            </a:lvl7pPr>
            <a:lvl8pPr marL="5714954" defTabSz="1632844">
              <a:defRPr sz="4286">
                <a:latin typeface="Times New Roman" pitchFamily="18" charset="0"/>
              </a:defRPr>
            </a:lvl8pPr>
            <a:lvl9pPr marL="6531376" defTabSz="1632844">
              <a:defRPr sz="4286">
                <a:latin typeface="Times New Roman" pitchFamily="18" charset="0"/>
              </a:defRPr>
            </a:lvl9pPr>
          </a:lstStyle>
          <a:p>
            <a:endParaRPr lang="es-ES" dirty="0"/>
          </a:p>
          <a:p>
            <a:r>
              <a:rPr lang="es-ES" dirty="0">
                <a:solidFill>
                  <a:schemeClr val="bg1"/>
                </a:solidFill>
              </a:rPr>
              <a:t>BEHATOKIA ERAIKITZEN/CONSTRUYENDO OBSERVATORIO</a:t>
            </a:r>
            <a:br>
              <a:rPr lang="es-ES" dirty="0">
                <a:solidFill>
                  <a:schemeClr val="bg1"/>
                </a:solidFill>
              </a:rPr>
            </a:br>
            <a:r>
              <a:rPr lang="es-ES" dirty="0">
                <a:solidFill>
                  <a:schemeClr val="bg1"/>
                </a:solidFill>
              </a:rPr>
              <a:t>	</a:t>
            </a:r>
            <a:br>
              <a:rPr lang="es-ES" dirty="0">
                <a:solidFill>
                  <a:schemeClr val="bg1"/>
                </a:solidFill>
              </a:rPr>
            </a:br>
            <a:r>
              <a:rPr lang="es-ES" dirty="0"/>
              <a:t>	</a:t>
            </a:r>
            <a:br>
              <a:rPr lang="es-ES" dirty="0"/>
            </a:b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50438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uadroTexto 32">
            <a:extLst>
              <a:ext uri="{FF2B5EF4-FFF2-40B4-BE49-F238E27FC236}">
                <a16:creationId xmlns:a16="http://schemas.microsoft.com/office/drawing/2014/main" id="{AA537C66-33D7-08FB-C4A6-7C41032F6E0F}"/>
              </a:ext>
            </a:extLst>
          </p:cNvPr>
          <p:cNvSpPr txBox="1"/>
          <p:nvPr/>
        </p:nvSpPr>
        <p:spPr>
          <a:xfrm>
            <a:off x="9144000" y="5759722"/>
            <a:ext cx="8763000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_tradnl" sz="2400" dirty="0"/>
              <a:t>Transparencia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C35CD5B4-1EB4-3837-B657-B23C7111522C}"/>
              </a:ext>
            </a:extLst>
          </p:cNvPr>
          <p:cNvSpPr txBox="1"/>
          <p:nvPr/>
        </p:nvSpPr>
        <p:spPr>
          <a:xfrm>
            <a:off x="9144000" y="2915100"/>
            <a:ext cx="8763000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_tradnl" sz="2400" dirty="0"/>
              <a:t>Figura generadora de conocimiento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CF707B2C-B1A2-3D9F-EABB-B7558FDCBF9C}"/>
              </a:ext>
            </a:extLst>
          </p:cNvPr>
          <p:cNvSpPr txBox="1"/>
          <p:nvPr/>
        </p:nvSpPr>
        <p:spPr>
          <a:xfrm>
            <a:off x="9144000" y="3800277"/>
            <a:ext cx="8763000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_tradnl" sz="2400" dirty="0"/>
              <a:t>Transmite conocimiento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DEB43918-729B-F085-F90F-D79ED259A978}"/>
              </a:ext>
            </a:extLst>
          </p:cNvPr>
          <p:cNvSpPr txBox="1"/>
          <p:nvPr/>
        </p:nvSpPr>
        <p:spPr>
          <a:xfrm>
            <a:off x="9144000" y="4780819"/>
            <a:ext cx="8763000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_tradnl" sz="2400" dirty="0"/>
              <a:t>Espacio de trabajo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3937C9AC-328C-56B1-64C0-2CC3208A6DD3}"/>
              </a:ext>
            </a:extLst>
          </p:cNvPr>
          <p:cNvSpPr txBox="1"/>
          <p:nvPr/>
        </p:nvSpPr>
        <p:spPr>
          <a:xfrm>
            <a:off x="9144000" y="2206636"/>
            <a:ext cx="8763000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_tradnl" sz="2400" dirty="0"/>
              <a:t>Figura coordinadora e integradora</a:t>
            </a:r>
            <a:endParaRPr lang="es-ES_tradnl" sz="2400" dirty="0">
              <a:solidFill>
                <a:schemeClr val="bg1"/>
              </a:solidFill>
            </a:endParaRP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E4A82459-042B-7B0B-0244-C6132B047003}"/>
              </a:ext>
            </a:extLst>
          </p:cNvPr>
          <p:cNvSpPr txBox="1"/>
          <p:nvPr/>
        </p:nvSpPr>
        <p:spPr>
          <a:xfrm>
            <a:off x="9144000" y="6632567"/>
            <a:ext cx="8763000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_tradnl" sz="2400" dirty="0"/>
              <a:t>Acompañamiento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E2EBDD75-B668-A14E-26F9-75F68ACEC6E2}"/>
              </a:ext>
            </a:extLst>
          </p:cNvPr>
          <p:cNvSpPr txBox="1"/>
          <p:nvPr/>
        </p:nvSpPr>
        <p:spPr>
          <a:xfrm>
            <a:off x="9144000" y="7723296"/>
            <a:ext cx="8763000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_tradnl" sz="2400" dirty="0"/>
              <a:t>Retroalimentación</a:t>
            </a: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5EA05FF9-9D33-F6C2-709B-E30086767B3C}"/>
              </a:ext>
            </a:extLst>
          </p:cNvPr>
          <p:cNvSpPr txBox="1"/>
          <p:nvPr/>
        </p:nvSpPr>
        <p:spPr>
          <a:xfrm>
            <a:off x="9144000" y="8615242"/>
            <a:ext cx="8763000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_tradnl" sz="2400" dirty="0"/>
              <a:t>Enriquecimiento personal</a:t>
            </a:r>
          </a:p>
        </p:txBody>
      </p:sp>
      <p:pic>
        <p:nvPicPr>
          <p:cNvPr id="42" name="Picture 5" descr="La marca">
            <a:extLst>
              <a:ext uri="{FF2B5EF4-FFF2-40B4-BE49-F238E27FC236}">
                <a16:creationId xmlns:a16="http://schemas.microsoft.com/office/drawing/2014/main" id="{2114F2BC-CDC6-CFB7-AEE4-7646662D4B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9376700"/>
            <a:ext cx="2626929" cy="788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7" descr="Logotipo general UPV/EHU - Universidad y Sociedad - UPV/EHU">
            <a:extLst>
              <a:ext uri="{FF2B5EF4-FFF2-40B4-BE49-F238E27FC236}">
                <a16:creationId xmlns:a16="http://schemas.microsoft.com/office/drawing/2014/main" id="{4CAA714F-9790-FA80-47CD-14C073CB4A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9539" y="9200102"/>
            <a:ext cx="2178461" cy="999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4 Imagen" descr="LOGO Observatorio Residuos completo.jpg">
            <a:extLst>
              <a:ext uri="{FF2B5EF4-FFF2-40B4-BE49-F238E27FC236}">
                <a16:creationId xmlns:a16="http://schemas.microsoft.com/office/drawing/2014/main" id="{71A96304-56A1-3984-F515-2AE4EF4C0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8989" y="9371024"/>
            <a:ext cx="2429011" cy="915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n 8" descr="Un grupo de personas sentadas en una oficina&#10;&#10;Descripción generada automáticamente con confianza media">
            <a:extLst>
              <a:ext uri="{FF2B5EF4-FFF2-40B4-BE49-F238E27FC236}">
                <a16:creationId xmlns:a16="http://schemas.microsoft.com/office/drawing/2014/main" id="{4656A2F4-D79C-6BC7-B0FA-A758E043DC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29" y="2624765"/>
            <a:ext cx="7921362" cy="596082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E6C7C9A-E1B2-15AD-D2FF-A82D1195F9A3}"/>
              </a:ext>
            </a:extLst>
          </p:cNvPr>
          <p:cNvSpPr txBox="1">
            <a:spLocks/>
          </p:cNvSpPr>
          <p:nvPr/>
        </p:nvSpPr>
        <p:spPr>
          <a:xfrm>
            <a:off x="802574" y="510456"/>
            <a:ext cx="7505409" cy="1499797"/>
          </a:xfrm>
          <a:prstGeom prst="rect">
            <a:avLst/>
          </a:prstGeom>
          <a:solidFill>
            <a:schemeClr val="accent2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vert="horz" lIns="91440" tIns="45720" rIns="91440" bIns="45720" rtlCol="0" anchor="t">
            <a:normAutofit fontScale="97500"/>
          </a:bodyPr>
          <a:lstStyle>
            <a:defPPr>
              <a:defRPr lang="es-ES_tradnl"/>
            </a:defPPr>
            <a:lvl1pPr defTabSz="685800" eaLnBrk="0" fontAlgn="base" hangingPunct="0">
              <a:spcBef>
                <a:spcPct val="0"/>
              </a:spcBef>
              <a:spcAft>
                <a:spcPct val="0"/>
              </a:spcAft>
              <a:buNone/>
              <a:defRPr sz="27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816422" eaLnBrk="0" fontAlgn="base" hangingPunct="0">
              <a:spcBef>
                <a:spcPct val="0"/>
              </a:spcBef>
              <a:spcAft>
                <a:spcPct val="0"/>
              </a:spcAft>
              <a:defRPr sz="4286">
                <a:latin typeface="Times New Roman" pitchFamily="18" charset="0"/>
              </a:defRPr>
            </a:lvl2pPr>
            <a:lvl3pPr marL="1632844" eaLnBrk="0" fontAlgn="base" hangingPunct="0">
              <a:spcBef>
                <a:spcPct val="0"/>
              </a:spcBef>
              <a:spcAft>
                <a:spcPct val="0"/>
              </a:spcAft>
              <a:defRPr sz="4286">
                <a:latin typeface="Times New Roman" pitchFamily="18" charset="0"/>
              </a:defRPr>
            </a:lvl3pPr>
            <a:lvl4pPr marL="2449266" eaLnBrk="0" fontAlgn="base" hangingPunct="0">
              <a:spcBef>
                <a:spcPct val="0"/>
              </a:spcBef>
              <a:spcAft>
                <a:spcPct val="0"/>
              </a:spcAft>
              <a:defRPr sz="4286">
                <a:latin typeface="Times New Roman" pitchFamily="18" charset="0"/>
              </a:defRPr>
            </a:lvl4pPr>
            <a:lvl5pPr marL="3265688" eaLnBrk="0" fontAlgn="base" hangingPunct="0">
              <a:spcBef>
                <a:spcPct val="0"/>
              </a:spcBef>
              <a:spcAft>
                <a:spcPct val="0"/>
              </a:spcAft>
              <a:defRPr sz="4286">
                <a:latin typeface="Times New Roman" pitchFamily="18" charset="0"/>
              </a:defRPr>
            </a:lvl5pPr>
            <a:lvl6pPr marL="4082110" defTabSz="1632844">
              <a:defRPr sz="4286">
                <a:latin typeface="Times New Roman" pitchFamily="18" charset="0"/>
              </a:defRPr>
            </a:lvl6pPr>
            <a:lvl7pPr marL="4898532" defTabSz="1632844">
              <a:defRPr sz="4286">
                <a:latin typeface="Times New Roman" pitchFamily="18" charset="0"/>
              </a:defRPr>
            </a:lvl7pPr>
            <a:lvl8pPr marL="5714954" defTabSz="1632844">
              <a:defRPr sz="4286">
                <a:latin typeface="Times New Roman" pitchFamily="18" charset="0"/>
              </a:defRPr>
            </a:lvl8pPr>
            <a:lvl9pPr marL="6531376" defTabSz="1632844">
              <a:defRPr sz="4286">
                <a:latin typeface="Times New Roman" pitchFamily="18" charset="0"/>
              </a:defRPr>
            </a:lvl9pPr>
          </a:lstStyle>
          <a:p>
            <a:r>
              <a:rPr lang="es-ES" dirty="0">
                <a:solidFill>
                  <a:schemeClr val="bg1"/>
                </a:solidFill>
              </a:rPr>
              <a:t>OBSERVATORIO DE RESIDUOS ÁLAVA</a:t>
            </a:r>
            <a:br>
              <a:rPr lang="es-ES" dirty="0">
                <a:solidFill>
                  <a:schemeClr val="bg1"/>
                </a:solidFill>
              </a:rPr>
            </a:br>
            <a:r>
              <a:rPr lang="es-ES" dirty="0">
                <a:solidFill>
                  <a:schemeClr val="bg1"/>
                </a:solidFill>
              </a:rPr>
              <a:t>	</a:t>
            </a:r>
            <a:br>
              <a:rPr lang="es-ES" dirty="0">
                <a:solidFill>
                  <a:schemeClr val="bg1"/>
                </a:solidFill>
              </a:rPr>
            </a:br>
            <a:r>
              <a:rPr lang="es-ES" dirty="0">
                <a:solidFill>
                  <a:schemeClr val="bg1"/>
                </a:solidFill>
              </a:rPr>
              <a:t>VALORES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uadroTexto 34">
            <a:extLst>
              <a:ext uri="{FF2B5EF4-FFF2-40B4-BE49-F238E27FC236}">
                <a16:creationId xmlns:a16="http://schemas.microsoft.com/office/drawing/2014/main" id="{C35CD5B4-1EB4-3837-B657-B23C7111522C}"/>
              </a:ext>
            </a:extLst>
          </p:cNvPr>
          <p:cNvSpPr txBox="1"/>
          <p:nvPr/>
        </p:nvSpPr>
        <p:spPr>
          <a:xfrm>
            <a:off x="990600" y="8738437"/>
            <a:ext cx="16916400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_tradnl" sz="2400" spc="600" dirty="0"/>
              <a:t>PARTICIPACIÓN</a:t>
            </a:r>
            <a:r>
              <a:rPr lang="es-ES_tradnl" sz="2400" dirty="0"/>
              <a:t>                                            </a:t>
            </a:r>
            <a:r>
              <a:rPr lang="es-ES_tradnl" sz="2400" spc="600" dirty="0"/>
              <a:t>PARTICIPACIÓN                      PARTICIPACIÓN</a:t>
            </a:r>
            <a:endParaRPr lang="es-ES_tradnl" sz="2400" dirty="0"/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3937C9AC-328C-56B1-64C0-2CC3208A6DD3}"/>
              </a:ext>
            </a:extLst>
          </p:cNvPr>
          <p:cNvSpPr txBox="1"/>
          <p:nvPr/>
        </p:nvSpPr>
        <p:spPr>
          <a:xfrm>
            <a:off x="9459953" y="6201331"/>
            <a:ext cx="8335941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_tradnl" sz="2400" dirty="0"/>
              <a:t>Inventario/Caracterizaciones/Ecobarómetro/Seguimiento PRU</a:t>
            </a:r>
          </a:p>
        </p:txBody>
      </p:sp>
      <p:pic>
        <p:nvPicPr>
          <p:cNvPr id="42" name="Picture 5" descr="La marca">
            <a:extLst>
              <a:ext uri="{FF2B5EF4-FFF2-40B4-BE49-F238E27FC236}">
                <a16:creationId xmlns:a16="http://schemas.microsoft.com/office/drawing/2014/main" id="{2114F2BC-CDC6-CFB7-AEE4-7646662D4B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9376700"/>
            <a:ext cx="2626929" cy="788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7" descr="Logotipo general UPV/EHU - Universidad y Sociedad - UPV/EHU">
            <a:extLst>
              <a:ext uri="{FF2B5EF4-FFF2-40B4-BE49-F238E27FC236}">
                <a16:creationId xmlns:a16="http://schemas.microsoft.com/office/drawing/2014/main" id="{4CAA714F-9790-FA80-47CD-14C073CB4A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9539" y="9200102"/>
            <a:ext cx="2178461" cy="999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4 Imagen" descr="LOGO Observatorio Residuos completo.jpg">
            <a:extLst>
              <a:ext uri="{FF2B5EF4-FFF2-40B4-BE49-F238E27FC236}">
                <a16:creationId xmlns:a16="http://schemas.microsoft.com/office/drawing/2014/main" id="{71A96304-56A1-3984-F515-2AE4EF4C0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8989" y="9371024"/>
            <a:ext cx="2429011" cy="915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n 8" descr="Un grupo de personas sentadas en una oficina&#10;&#10;Descripción generada automáticamente con confianza media">
            <a:extLst>
              <a:ext uri="{FF2B5EF4-FFF2-40B4-BE49-F238E27FC236}">
                <a16:creationId xmlns:a16="http://schemas.microsoft.com/office/drawing/2014/main" id="{4656A2F4-D79C-6BC7-B0FA-A758E043DC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29" y="2624765"/>
            <a:ext cx="7921362" cy="596082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F7B08C7-C26A-AC5B-612C-A7F2D18A9A18}"/>
              </a:ext>
            </a:extLst>
          </p:cNvPr>
          <p:cNvSpPr txBox="1">
            <a:spLocks/>
          </p:cNvSpPr>
          <p:nvPr/>
        </p:nvSpPr>
        <p:spPr>
          <a:xfrm>
            <a:off x="807464" y="510456"/>
            <a:ext cx="7505409" cy="1499797"/>
          </a:xfrm>
          <a:prstGeom prst="rect">
            <a:avLst/>
          </a:prstGeom>
          <a:solidFill>
            <a:schemeClr val="accent2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vert="horz" lIns="91440" tIns="45720" rIns="91440" bIns="45720" rtlCol="0" anchor="t">
            <a:normAutofit fontScale="97500"/>
          </a:bodyPr>
          <a:lstStyle>
            <a:defPPr>
              <a:defRPr lang="es-ES_tradnl"/>
            </a:defPPr>
            <a:lvl1pPr defTabSz="685800" eaLnBrk="0" fontAlgn="base" hangingPunct="0">
              <a:spcBef>
                <a:spcPct val="0"/>
              </a:spcBef>
              <a:spcAft>
                <a:spcPct val="0"/>
              </a:spcAft>
              <a:buNone/>
              <a:defRPr sz="27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816422" eaLnBrk="0" fontAlgn="base" hangingPunct="0">
              <a:spcBef>
                <a:spcPct val="0"/>
              </a:spcBef>
              <a:spcAft>
                <a:spcPct val="0"/>
              </a:spcAft>
              <a:defRPr sz="4286">
                <a:latin typeface="Times New Roman" pitchFamily="18" charset="0"/>
              </a:defRPr>
            </a:lvl2pPr>
            <a:lvl3pPr marL="1632844" eaLnBrk="0" fontAlgn="base" hangingPunct="0">
              <a:spcBef>
                <a:spcPct val="0"/>
              </a:spcBef>
              <a:spcAft>
                <a:spcPct val="0"/>
              </a:spcAft>
              <a:defRPr sz="4286">
                <a:latin typeface="Times New Roman" pitchFamily="18" charset="0"/>
              </a:defRPr>
            </a:lvl3pPr>
            <a:lvl4pPr marL="2449266" eaLnBrk="0" fontAlgn="base" hangingPunct="0">
              <a:spcBef>
                <a:spcPct val="0"/>
              </a:spcBef>
              <a:spcAft>
                <a:spcPct val="0"/>
              </a:spcAft>
              <a:defRPr sz="4286">
                <a:latin typeface="Times New Roman" pitchFamily="18" charset="0"/>
              </a:defRPr>
            </a:lvl4pPr>
            <a:lvl5pPr marL="3265688" eaLnBrk="0" fontAlgn="base" hangingPunct="0">
              <a:spcBef>
                <a:spcPct val="0"/>
              </a:spcBef>
              <a:spcAft>
                <a:spcPct val="0"/>
              </a:spcAft>
              <a:defRPr sz="4286">
                <a:latin typeface="Times New Roman" pitchFamily="18" charset="0"/>
              </a:defRPr>
            </a:lvl5pPr>
            <a:lvl6pPr marL="4082110" defTabSz="1632844">
              <a:defRPr sz="4286">
                <a:latin typeface="Times New Roman" pitchFamily="18" charset="0"/>
              </a:defRPr>
            </a:lvl6pPr>
            <a:lvl7pPr marL="4898532" defTabSz="1632844">
              <a:defRPr sz="4286">
                <a:latin typeface="Times New Roman" pitchFamily="18" charset="0"/>
              </a:defRPr>
            </a:lvl7pPr>
            <a:lvl8pPr marL="5714954" defTabSz="1632844">
              <a:defRPr sz="4286">
                <a:latin typeface="Times New Roman" pitchFamily="18" charset="0"/>
              </a:defRPr>
            </a:lvl8pPr>
            <a:lvl9pPr marL="6531376" defTabSz="1632844">
              <a:defRPr sz="4286">
                <a:latin typeface="Times New Roman" pitchFamily="18" charset="0"/>
              </a:defRPr>
            </a:lvl9pPr>
          </a:lstStyle>
          <a:p>
            <a:r>
              <a:rPr lang="es-ES" dirty="0">
                <a:solidFill>
                  <a:schemeClr val="bg1"/>
                </a:solidFill>
              </a:rPr>
              <a:t>OBSERVATORIO DE RESIDUOS		PROCEDIMIENTO DE TRABAJO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A1941EB-C9DC-DE4A-81EC-460320F8BAF0}"/>
              </a:ext>
            </a:extLst>
          </p:cNvPr>
          <p:cNvSpPr txBox="1"/>
          <p:nvPr/>
        </p:nvSpPr>
        <p:spPr>
          <a:xfrm>
            <a:off x="8997035" y="5370291"/>
            <a:ext cx="8763000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_tradnl" sz="2400" b="1" dirty="0"/>
              <a:t>ESPECÍFICOS POR TAREA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E033F67-9CD9-49E3-6BFF-8B87224076DF}"/>
              </a:ext>
            </a:extLst>
          </p:cNvPr>
          <p:cNvSpPr txBox="1"/>
          <p:nvPr/>
        </p:nvSpPr>
        <p:spPr>
          <a:xfrm>
            <a:off x="8997035" y="1548588"/>
            <a:ext cx="8763000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_tradnl" sz="2400" b="1" dirty="0"/>
              <a:t>FUNCIONAMIENTO</a:t>
            </a:r>
            <a:r>
              <a:rPr lang="es-ES_tradnl" sz="2400" dirty="0"/>
              <a:t> GENERAL: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B7EF2CB0-809D-8AAC-CC33-67402F1171F0}"/>
              </a:ext>
            </a:extLst>
          </p:cNvPr>
          <p:cNvSpPr txBox="1"/>
          <p:nvPr/>
        </p:nvSpPr>
        <p:spPr>
          <a:xfrm>
            <a:off x="9529482" y="3120996"/>
            <a:ext cx="8230553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_tradnl" sz="2400" dirty="0"/>
              <a:t>Reuniones específicas con cada cuadrilla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DCC56895-9421-2074-4561-7A7B9E5B87FE}"/>
              </a:ext>
            </a:extLst>
          </p:cNvPr>
          <p:cNvSpPr txBox="1"/>
          <p:nvPr/>
        </p:nvSpPr>
        <p:spPr>
          <a:xfrm>
            <a:off x="9529482" y="3987573"/>
            <a:ext cx="8230553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_tradnl" sz="2400" dirty="0"/>
              <a:t>Reuniones monográficas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BEE41D3B-9B13-5DC0-BCC0-216B4448B1C2}"/>
              </a:ext>
            </a:extLst>
          </p:cNvPr>
          <p:cNvSpPr txBox="1"/>
          <p:nvPr/>
        </p:nvSpPr>
        <p:spPr>
          <a:xfrm>
            <a:off x="9529482" y="2393932"/>
            <a:ext cx="8230553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_tradnl" sz="2400" dirty="0"/>
              <a:t>Reuniones generales</a:t>
            </a:r>
          </a:p>
        </p:txBody>
      </p:sp>
    </p:spTree>
    <p:extLst>
      <p:ext uri="{BB962C8B-B14F-4D97-AF65-F5344CB8AC3E}">
        <p14:creationId xmlns:p14="http://schemas.microsoft.com/office/powerpoint/2010/main" val="23452660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4 Imagen" descr="LOGO Observatorio Residuos completo.jpg">
            <a:extLst>
              <a:ext uri="{FF2B5EF4-FFF2-40B4-BE49-F238E27FC236}">
                <a16:creationId xmlns:a16="http://schemas.microsoft.com/office/drawing/2014/main" id="{3D763DEF-356C-6478-CE26-77395E0F8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8989" y="9371024"/>
            <a:ext cx="2429011" cy="915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8A27B4B-17CA-9308-F718-DA4DE6ACBDB4}"/>
              </a:ext>
            </a:extLst>
          </p:cNvPr>
          <p:cNvSpPr txBox="1">
            <a:spLocks/>
          </p:cNvSpPr>
          <p:nvPr/>
        </p:nvSpPr>
        <p:spPr>
          <a:xfrm>
            <a:off x="762000" y="266700"/>
            <a:ext cx="8686800" cy="1485983"/>
          </a:xfrm>
          <a:prstGeom prst="rect">
            <a:avLst/>
          </a:prstGeom>
          <a:solidFill>
            <a:schemeClr val="accent2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vert="horz" lIns="91440" tIns="45720" rIns="91440" bIns="45720" rtlCol="0" anchor="t">
            <a:normAutofit fontScale="82500" lnSpcReduction="20000"/>
          </a:bodyPr>
          <a:lstStyle>
            <a:defPPr>
              <a:defRPr lang="en-US"/>
            </a:defPPr>
            <a:lvl1pPr defTabSz="685800" eaLnBrk="0" fontAlgn="base" hangingPunct="0">
              <a:spcBef>
                <a:spcPct val="0"/>
              </a:spcBef>
              <a:spcAft>
                <a:spcPct val="0"/>
              </a:spcAft>
              <a:buNone/>
              <a:defRPr sz="27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816422" eaLnBrk="0" fontAlgn="base" hangingPunct="0">
              <a:spcBef>
                <a:spcPct val="0"/>
              </a:spcBef>
              <a:spcAft>
                <a:spcPct val="0"/>
              </a:spcAft>
              <a:defRPr sz="4286">
                <a:latin typeface="Times New Roman" pitchFamily="18" charset="0"/>
              </a:defRPr>
            </a:lvl2pPr>
            <a:lvl3pPr marL="1632844" eaLnBrk="0" fontAlgn="base" hangingPunct="0">
              <a:spcBef>
                <a:spcPct val="0"/>
              </a:spcBef>
              <a:spcAft>
                <a:spcPct val="0"/>
              </a:spcAft>
              <a:defRPr sz="4286">
                <a:latin typeface="Times New Roman" pitchFamily="18" charset="0"/>
              </a:defRPr>
            </a:lvl3pPr>
            <a:lvl4pPr marL="2449266" eaLnBrk="0" fontAlgn="base" hangingPunct="0">
              <a:spcBef>
                <a:spcPct val="0"/>
              </a:spcBef>
              <a:spcAft>
                <a:spcPct val="0"/>
              </a:spcAft>
              <a:defRPr sz="4286">
                <a:latin typeface="Times New Roman" pitchFamily="18" charset="0"/>
              </a:defRPr>
            </a:lvl4pPr>
            <a:lvl5pPr marL="3265688" eaLnBrk="0" fontAlgn="base" hangingPunct="0">
              <a:spcBef>
                <a:spcPct val="0"/>
              </a:spcBef>
              <a:spcAft>
                <a:spcPct val="0"/>
              </a:spcAft>
              <a:defRPr sz="4286">
                <a:latin typeface="Times New Roman" pitchFamily="18" charset="0"/>
              </a:defRPr>
            </a:lvl5pPr>
            <a:lvl6pPr marL="4082110" defTabSz="1632844">
              <a:defRPr sz="4286">
                <a:latin typeface="Times New Roman" pitchFamily="18" charset="0"/>
              </a:defRPr>
            </a:lvl6pPr>
            <a:lvl7pPr marL="4898532" defTabSz="1632844">
              <a:defRPr sz="4286">
                <a:latin typeface="Times New Roman" pitchFamily="18" charset="0"/>
              </a:defRPr>
            </a:lvl7pPr>
            <a:lvl8pPr marL="5714954" defTabSz="1632844">
              <a:defRPr sz="4286">
                <a:latin typeface="Times New Roman" pitchFamily="18" charset="0"/>
              </a:defRPr>
            </a:lvl8pPr>
            <a:lvl9pPr marL="6531376" defTabSz="1632844">
              <a:defRPr sz="4286">
                <a:latin typeface="Times New Roman" pitchFamily="18" charset="0"/>
              </a:defRPr>
            </a:lvl9pPr>
          </a:lstStyle>
          <a:p>
            <a:endParaRPr lang="es-ES" dirty="0"/>
          </a:p>
          <a:p>
            <a:r>
              <a:rPr lang="es-ES" dirty="0">
                <a:solidFill>
                  <a:schemeClr val="bg1"/>
                </a:solidFill>
              </a:rPr>
              <a:t>OBSERVATORIO DE RESIDUOS ÁLAVA_PARTICIPACIÓN</a:t>
            </a:r>
            <a:br>
              <a:rPr lang="es-ES" dirty="0">
                <a:solidFill>
                  <a:schemeClr val="bg1"/>
                </a:solidFill>
              </a:rPr>
            </a:br>
            <a:r>
              <a:rPr lang="es-ES" dirty="0">
                <a:solidFill>
                  <a:schemeClr val="bg1"/>
                </a:solidFill>
              </a:rPr>
              <a:t>	</a:t>
            </a:r>
            <a:br>
              <a:rPr lang="es-ES" dirty="0"/>
            </a:br>
            <a:r>
              <a:rPr lang="es-ES" dirty="0"/>
              <a:t>	</a:t>
            </a:r>
            <a:br>
              <a:rPr lang="es-ES" dirty="0"/>
            </a:br>
            <a:endParaRPr lang="es-E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9BBE277-BFE2-715C-98E3-4CB9926AD7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000" t="14354" r="20714" b="11452"/>
          <a:stretch/>
        </p:blipFill>
        <p:spPr>
          <a:xfrm>
            <a:off x="1752600" y="1370998"/>
            <a:ext cx="13716000" cy="8916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23277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17A6829B58F4974E9F56E82484C2E5D5" ma:contentTypeVersion="17" ma:contentTypeDescription="Crear nuevo documento." ma:contentTypeScope="" ma:versionID="f29016b42822b7b072a3dfafc3ed9ea9">
  <xsd:schema xmlns:xsd="http://www.w3.org/2001/XMLSchema" xmlns:xs="http://www.w3.org/2001/XMLSchema" xmlns:p="http://schemas.microsoft.com/office/2006/metadata/properties" xmlns:ns2="f0661049-ecea-46c8-b642-0cd476d4e71f" xmlns:ns3="95a2c5ab-a8b2-4c2e-8f8a-ea8ea6becb63" xmlns:ns4="7a297dc8-1bbc-4334-9d49-29affbb338fb" targetNamespace="http://schemas.microsoft.com/office/2006/metadata/properties" ma:root="true" ma:fieldsID="42c3eb9ac4de37f35ddd51bb9112286d" ns2:_="" ns3:_="" ns4:_="">
    <xsd:import namespace="f0661049-ecea-46c8-b642-0cd476d4e71f"/>
    <xsd:import namespace="95a2c5ab-a8b2-4c2e-8f8a-ea8ea6becb63"/>
    <xsd:import namespace="7a297dc8-1bbc-4334-9d49-29affbb338f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Location" minOccurs="0"/>
                <xsd:element ref="ns2:lcf76f155ced4ddcb4097134ff3c332f" minOccurs="0"/>
                <xsd:element ref="ns4:TaxCatchAll" minOccurs="0"/>
                <xsd:element ref="ns2:MediaLengthInSecond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661049-ecea-46c8-b642-0cd476d4e71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Etiquetas de imagen" ma:readOnly="false" ma:fieldId="{5cf76f15-5ced-4ddc-b409-7134ff3c332f}" ma:taxonomyMulti="true" ma:sspId="43736f5e-5e5e-44d2-b14d-8b57af3db0c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a2c5ab-a8b2-4c2e-8f8a-ea8ea6becb6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297dc8-1bbc-4334-9d49-29affbb338fb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7eae5d09-6563-4827-bc54-4468a7d9d8e4}" ma:internalName="TaxCatchAll" ma:showField="CatchAllData" ma:web="95a2c5ab-a8b2-4c2e-8f8a-ea8ea6becb6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B198205-14D9-450A-AE89-48449722544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69DBF57-7BC7-4977-9CE4-2109E822C3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0661049-ecea-46c8-b642-0cd476d4e71f"/>
    <ds:schemaRef ds:uri="95a2c5ab-a8b2-4c2e-8f8a-ea8ea6becb63"/>
    <ds:schemaRef ds:uri="7a297dc8-1bbc-4334-9d49-29affbb338f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1165</TotalTime>
  <Words>821</Words>
  <Application>Microsoft Office PowerPoint</Application>
  <PresentationFormat>Personalizado</PresentationFormat>
  <Paragraphs>150</Paragraphs>
  <Slides>20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7" baseType="lpstr">
      <vt:lpstr>Arial</vt:lpstr>
      <vt:lpstr>Times New Roman</vt:lpstr>
      <vt:lpstr>Wingdings 3</vt:lpstr>
      <vt:lpstr>Calibri</vt:lpstr>
      <vt:lpstr>Trebuchet MS</vt:lpstr>
      <vt:lpstr>Roboto</vt:lpstr>
      <vt:lpstr>Faceta</vt:lpstr>
      <vt:lpstr>Presentación de PowerPoint</vt:lpstr>
      <vt:lpstr>Plan de prevención y gestión de residuos urbanos de Araba-Álava  (2017-2030) PRU2030</vt:lpstr>
      <vt:lpstr>OBSERVATORIO DE RESIDUOS ÁLAVA     Trabajando en red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modulo1  presentación profesores</dc:title>
  <cp:lastModifiedBy>Diaz de Arcaya Saez de Vicuña, Eva</cp:lastModifiedBy>
  <cp:revision>65</cp:revision>
  <dcterms:created xsi:type="dcterms:W3CDTF">2006-08-16T00:00:00Z</dcterms:created>
  <dcterms:modified xsi:type="dcterms:W3CDTF">2023-11-20T09:35:12Z</dcterms:modified>
  <dc:identifier>DAFu-6vFJR8</dc:identifier>
</cp:coreProperties>
</file>